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3" r:id="rId2"/>
  </p:sldMasterIdLst>
  <p:notesMasterIdLst>
    <p:notesMasterId r:id="rId21"/>
  </p:notesMasterIdLst>
  <p:sldIdLst>
    <p:sldId id="2004" r:id="rId3"/>
    <p:sldId id="1808" r:id="rId4"/>
    <p:sldId id="257" r:id="rId5"/>
    <p:sldId id="258" r:id="rId6"/>
    <p:sldId id="260" r:id="rId7"/>
    <p:sldId id="262" r:id="rId8"/>
    <p:sldId id="263" r:id="rId9"/>
    <p:sldId id="265" r:id="rId10"/>
    <p:sldId id="264" r:id="rId11"/>
    <p:sldId id="266" r:id="rId12"/>
    <p:sldId id="267" r:id="rId13"/>
    <p:sldId id="2005" r:id="rId14"/>
    <p:sldId id="2006" r:id="rId15"/>
    <p:sldId id="2007" r:id="rId16"/>
    <p:sldId id="347" r:id="rId17"/>
    <p:sldId id="351" r:id="rId18"/>
    <p:sldId id="268" r:id="rId19"/>
    <p:sldId id="35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65"/>
    <p:restoredTop sz="83196"/>
  </p:normalViewPr>
  <p:slideViewPr>
    <p:cSldViewPr snapToGrid="0" snapToObjects="1">
      <p:cViewPr varScale="1">
        <p:scale>
          <a:sx n="104" d="100"/>
          <a:sy n="104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D2C-71E5-B247-B336-5413E8CDAAE8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43A42-4B4F-3D43-B542-2A6645479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0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13" rIns="91425" bIns="45713"/>
          <a:lstStyle>
            <a:lvl1pPr defTabSz="9652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1pPr>
            <a:lvl2pPr marL="741363" indent="-284163" defTabSz="9652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2pPr>
            <a:lvl3pPr marL="1141413" indent="-227013" defTabSz="9652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3pPr>
            <a:lvl4pPr marL="1598613" indent="-227013" defTabSz="9652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4pPr>
            <a:lvl5pPr marL="2055813" indent="-227013" defTabSz="96520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5pPr>
            <a:lvl6pPr marL="2513013" indent="-227013" defTabSz="965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6pPr>
            <a:lvl7pPr marL="2970213" indent="-227013" defTabSz="965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7pPr>
            <a:lvl8pPr marL="3427413" indent="-227013" defTabSz="965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8pPr>
            <a:lvl9pPr marL="3884613" indent="-227013" defTabSz="965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65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9572D87-2BA8-4D83-A8E4-F466CDC78A28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pPr marL="0" marR="0" lvl="0" indent="0" algn="r" defTabSz="965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0845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0573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313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9801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7693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04101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9A5766AF-1082-4749-8873-B6B6A2CADD5F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9649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42480" indent="-285334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141334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98481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2055629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497435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939242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381049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822856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55F16AE7-EDDD-45B8-B0FD-0FD8206AB165}" type="slidenum">
              <a:rPr lang="en-US" altLang="en-US" sz="1200">
                <a:latin typeface="Arial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200">
              <a:latin typeface="Arial" charset="0"/>
              <a:ea typeface="MS PGothic" pitchFamily="34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en-US" altLang="en-US" b="1"/>
              <a:t>illustrate the difference: </a:t>
            </a:r>
          </a:p>
          <a:p>
            <a:pPr eaLnBrk="1" hangingPunct="1"/>
            <a:r>
              <a:rPr lang="en-US" altLang="en-US" b="1"/>
              <a:t>first run mymax(range(20)) vs. mymax2(range(20))  -- just a slight lag for mymax2</a:t>
            </a:r>
          </a:p>
          <a:p>
            <a:pPr eaLnBrk="1" hangingPunct="1"/>
            <a:r>
              <a:rPr lang="en-US" altLang="en-US" b="1"/>
              <a:t>then run mymax(range(30) vs. mymax2(range(30))  -- mymax2 hangs! (took about 14 minutes...)</a:t>
            </a:r>
          </a:p>
          <a:p>
            <a:pPr eaLnBrk="1" hangingPunct="1"/>
            <a:endParaRPr lang="en-US" altLang="en-US" b="1"/>
          </a:p>
          <a:p>
            <a:pPr eaLnBrk="1" hangingPunct="1"/>
            <a:r>
              <a:rPr lang="en-US" altLang="en-US" b="1"/>
              <a:t>you can also time the calls:</a:t>
            </a:r>
          </a:p>
          <a:p>
            <a:pPr eaLnBrk="1" hangingPunct="1"/>
            <a:r>
              <a:rPr lang="en-US" altLang="en-US"/>
              <a:t>&gt;&gt;&gt; import timeit</a:t>
            </a:r>
          </a:p>
          <a:p>
            <a:pPr eaLnBrk="1" hangingPunct="1"/>
            <a:r>
              <a:rPr lang="en-US" altLang="en-US"/>
              <a:t>&gt;&gt;&gt; timeit.timeit('mymax2(range(30))', setup='from __main__ import mymax2', number=1)</a:t>
            </a:r>
          </a:p>
        </p:txBody>
      </p:sp>
    </p:spTree>
    <p:extLst>
      <p:ext uri="{BB962C8B-B14F-4D97-AF65-F5344CB8AC3E}">
        <p14:creationId xmlns:p14="http://schemas.microsoft.com/office/powerpoint/2010/main" val="4677054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4412" cy="3429000"/>
          </a:xfrm>
          <a:ln/>
        </p:spPr>
      </p:sp>
      <p:sp>
        <p:nvSpPr>
          <p:cNvPr id="37891" name="Rectangle 3"/>
          <p:cNvSpPr txBox="1">
            <a:spLocks noGrp="1" noChangeArrowheads="1"/>
          </p:cNvSpPr>
          <p:nvPr>
            <p:ph type="body" idx="1"/>
          </p:nvPr>
        </p:nvSpPr>
        <p:spPr>
          <a:xfrm>
            <a:off x="686563" y="4343208"/>
            <a:ext cx="5484875" cy="4113644"/>
          </a:xfrm>
          <a:noFill/>
        </p:spPr>
        <p:txBody>
          <a:bodyPr/>
          <a:lstStyle/>
          <a:p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72714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6AE86912-AB89-48DC-8B9C-B22D68B1EF27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924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EA5816A6-035D-4867-AFAE-A60DFC57AFDB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b="1"/>
          </a:p>
        </p:txBody>
      </p:sp>
    </p:spTree>
    <p:extLst>
      <p:ext uri="{BB962C8B-B14F-4D97-AF65-F5344CB8AC3E}">
        <p14:creationId xmlns:p14="http://schemas.microsoft.com/office/powerpoint/2010/main" val="2971098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5A880889-0197-4951-8B0E-182914F885E3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b="1"/>
          </a:p>
        </p:txBody>
      </p:sp>
    </p:spTree>
    <p:extLst>
      <p:ext uri="{BB962C8B-B14F-4D97-AF65-F5344CB8AC3E}">
        <p14:creationId xmlns:p14="http://schemas.microsoft.com/office/powerpoint/2010/main" val="2766342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A3FAFA23-DB24-4EDA-8E2D-0F41162838C6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4530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F573E82D-290D-40CA-A303-729AC4C8EA54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http://</a:t>
            </a:r>
            <a:r>
              <a:rPr lang="en-US" altLang="en-US" dirty="0" err="1"/>
              <a:t>www.pythontutor.com</a:t>
            </a:r>
            <a:r>
              <a:rPr lang="en-US" altLang="en-US" dirty="0"/>
              <a:t>/</a:t>
            </a:r>
            <a:r>
              <a:rPr lang="en-US" altLang="en-US" dirty="0" err="1"/>
              <a:t>visualize.html#code</a:t>
            </a:r>
            <a:r>
              <a:rPr lang="en-US" altLang="en-US" dirty="0"/>
              <a:t>=def%20mymax%28values%29%3A%0A%20%20%20%20if%20len%28values%29%20%3D%3D%201%3A%20%20%20%20%20%20%20%23%20base%20case%0A%20%20%20%20%20%20%20%20return%20values%5B0%5D%0A%20%20%20%20else%3A%20%20%20%20%20%20%20%20%20%20%20%20%20%20%20%20%20%20%20%20%20%20%23%20recursive%20case%20%20%20%20%20%20%0A%20%20%20%20%20%20%20%20max_in_rest%20%3D%20mymax%28values%5B1%3A%5D%29%0A%20%20%20%20%20%20%20%20if%20values%5B0%5D%20%3E%20max_in_rest%3A%0A%20%20%20%20%20%20%20%20%20%20%20%20return%20values%5B0%5D%0A%20%20%20%20%20%20%20%20else%3A%0A%20%20%20%20%20%20%20%20%20%20%20%20return%20max_in_rest%0A%0Aprint%28mymax%28%5B5,%2030,%2010,%208%5D%29%29%0A&amp;cumulative=</a:t>
            </a:r>
            <a:r>
              <a:rPr lang="en-US" altLang="en-US" dirty="0" err="1"/>
              <a:t>false&amp;curInstr</a:t>
            </a:r>
            <a:r>
              <a:rPr lang="en-US" altLang="en-US" dirty="0"/>
              <a:t>=14&amp;heapPrimitives=</a:t>
            </a:r>
            <a:r>
              <a:rPr lang="en-US" altLang="en-US" dirty="0" err="1"/>
              <a:t>nevernest&amp;mode</a:t>
            </a:r>
            <a:r>
              <a:rPr lang="en-US" altLang="en-US" dirty="0"/>
              <a:t>=</a:t>
            </a:r>
            <a:r>
              <a:rPr lang="en-US" altLang="en-US" dirty="0" err="1"/>
              <a:t>display&amp;origin</a:t>
            </a:r>
            <a:r>
              <a:rPr lang="en-US" altLang="en-US" dirty="0"/>
              <a:t>=</a:t>
            </a:r>
            <a:r>
              <a:rPr lang="en-US" altLang="en-US" dirty="0" err="1"/>
              <a:t>opt-frontend.js&amp;py</a:t>
            </a:r>
            <a:r>
              <a:rPr lang="en-US" altLang="en-US" dirty="0"/>
              <a:t>=3&amp;rawInputLstJSON=%5B%5D&amp;textReferences=false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02455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http://</a:t>
            </a:r>
            <a:r>
              <a:rPr lang="en-US" altLang="en-US" dirty="0" err="1"/>
              <a:t>www.pythontutor.com</a:t>
            </a:r>
            <a:r>
              <a:rPr lang="en-US" altLang="en-US" dirty="0"/>
              <a:t>/</a:t>
            </a:r>
            <a:r>
              <a:rPr lang="en-US" altLang="en-US" dirty="0" err="1"/>
              <a:t>visualize.html#code</a:t>
            </a:r>
            <a:r>
              <a:rPr lang="en-US" altLang="en-US" dirty="0"/>
              <a:t>=def%20mymax%28values%29%3A%0A%20%20%20%20if%20len%28values%29%20%3D%3D%201%3A%20%20%20%20%20%20%20%23%20base%20case%0A%20%20%20%20%20%20%20%20return%20values%5B0%5D%0A%20%20%20%20else%3A%20%20%20%20%20%20%20%20%20%20%20%20%20%20%20%20%20%20%20%20%20%20%23%20recursive%20case%20%20%20%20%20%20%0A%20%20%20%20%20%20%20%20max_in_rest%20%3D%20mymax%28values%5B1%3A%5D%29%0A%20%20%20%20%20%20%20%20if%20values%5B0%5D%20%3E%20max_in_rest%3A%0A%20%20%20%20%20%20%20%20%20%20%20%20return%20values%5B0%5D%0A%20%20%20%20%20%20%20%20else%3A%0A%20%20%20%20%20%20%20%20%20%20%20%20return%20max_in_rest%0A%0Aprint%28mymax%28%5B5,%2030,%2010,%208%5D%29%29%0A&amp;cumulative=</a:t>
            </a:r>
            <a:r>
              <a:rPr lang="en-US" altLang="en-US" dirty="0" err="1"/>
              <a:t>false&amp;curInstr</a:t>
            </a:r>
            <a:r>
              <a:rPr lang="en-US" altLang="en-US" dirty="0"/>
              <a:t>=14&amp;heapPrimitives=</a:t>
            </a:r>
            <a:r>
              <a:rPr lang="en-US" altLang="en-US" dirty="0" err="1"/>
              <a:t>nevernest&amp;mode</a:t>
            </a:r>
            <a:r>
              <a:rPr lang="en-US" altLang="en-US" dirty="0"/>
              <a:t>=</a:t>
            </a:r>
            <a:r>
              <a:rPr lang="en-US" altLang="en-US" dirty="0" err="1"/>
              <a:t>display&amp;origin</a:t>
            </a:r>
            <a:r>
              <a:rPr lang="en-US" altLang="en-US" dirty="0"/>
              <a:t>=</a:t>
            </a:r>
            <a:r>
              <a:rPr lang="en-US" altLang="en-US" dirty="0" err="1"/>
              <a:t>opt-frontend.js&amp;py</a:t>
            </a:r>
            <a:r>
              <a:rPr lang="en-US" altLang="en-US" dirty="0"/>
              <a:t>=3&amp;rawInputLstJSON=%5B%5D&amp;textReferences=false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143A42-4B4F-3D43-B542-2A66454792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64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02596" indent="-269993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079972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12575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1945177" indent="-214768" defTabSz="914295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386983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828791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270597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712404" indent="-214768" defTabSz="914295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865C68AB-D228-4CFE-A0C7-E0FE7A91096C}" type="slidenum">
              <a:rPr lang="en-US" altLang="en-US" sz="1200">
                <a:latin typeface="Arial" charset="0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>
              <a:latin typeface="Arial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8178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20" y="8686415"/>
            <a:ext cx="2972054" cy="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79" tIns="43240" rIns="86479" bIns="43240"/>
          <a:lstStyle>
            <a:lvl1pPr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1pPr>
            <a:lvl2pPr marL="742480" indent="-285334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2pPr>
            <a:lvl3pPr marL="1141334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3pPr>
            <a:lvl4pPr marL="1598481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4pPr>
            <a:lvl5pPr marL="2055629" indent="-227040" eaLnBrk="0" hangingPunct="0">
              <a:spcBef>
                <a:spcPct val="30000"/>
              </a:spcBef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5pPr>
            <a:lvl6pPr marL="2497435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6pPr>
            <a:lvl7pPr marL="2939242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7pPr>
            <a:lvl8pPr marL="3381049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8pPr>
            <a:lvl9pPr marL="3822856" indent="-22704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100">
                <a:solidFill>
                  <a:srgbClr val="000000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fld id="{55F16AE7-EDDD-45B8-B0FD-0FD8206AB165}" type="slidenum">
              <a:rPr lang="en-US" altLang="en-US" sz="1200">
                <a:latin typeface="Arial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200">
              <a:latin typeface="Arial" charset="0"/>
              <a:ea typeface="MS PGothic" pitchFamily="34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en-US" altLang="en-US" b="1"/>
              <a:t>illustrate the difference: </a:t>
            </a:r>
          </a:p>
          <a:p>
            <a:pPr eaLnBrk="1" hangingPunct="1"/>
            <a:r>
              <a:rPr lang="en-US" altLang="en-US" b="1"/>
              <a:t>first run mymax(range(20)) vs. mymax2(range(20))  -- just a slight lag for mymax2</a:t>
            </a:r>
          </a:p>
          <a:p>
            <a:pPr eaLnBrk="1" hangingPunct="1"/>
            <a:r>
              <a:rPr lang="en-US" altLang="en-US" b="1"/>
              <a:t>then run mymax(range(30) vs. mymax2(range(30))  -- mymax2 hangs! (took about 14 minutes...)</a:t>
            </a:r>
          </a:p>
          <a:p>
            <a:pPr eaLnBrk="1" hangingPunct="1"/>
            <a:endParaRPr lang="en-US" altLang="en-US" b="1"/>
          </a:p>
          <a:p>
            <a:pPr eaLnBrk="1" hangingPunct="1"/>
            <a:r>
              <a:rPr lang="en-US" altLang="en-US" b="1"/>
              <a:t>you can also time the calls:</a:t>
            </a:r>
          </a:p>
          <a:p>
            <a:pPr eaLnBrk="1" hangingPunct="1"/>
            <a:r>
              <a:rPr lang="en-US" altLang="en-US"/>
              <a:t>&gt;&gt;&gt; import timeit</a:t>
            </a:r>
          </a:p>
          <a:p>
            <a:pPr eaLnBrk="1" hangingPunct="1"/>
            <a:r>
              <a:rPr lang="en-US" altLang="en-US"/>
              <a:t>&gt;&gt;&gt; timeit.timeit('mymax2(range(30))', setup='from __main__ import mymax2', number=1)</a:t>
            </a:r>
          </a:p>
        </p:txBody>
      </p:sp>
    </p:spTree>
    <p:extLst>
      <p:ext uri="{BB962C8B-B14F-4D97-AF65-F5344CB8AC3E}">
        <p14:creationId xmlns:p14="http://schemas.microsoft.com/office/powerpoint/2010/main" val="2771614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0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860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62484" y="76200"/>
            <a:ext cx="2768600" cy="63833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6684" y="76200"/>
            <a:ext cx="8102600" cy="6383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573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76201"/>
            <a:ext cx="10350500" cy="8477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2458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806576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26720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 sz="28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0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58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7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914400"/>
            <a:ext cx="5384800" cy="5562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914400"/>
            <a:ext cx="5384800" cy="5562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8805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018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080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9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249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9253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290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63872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76200"/>
            <a:ext cx="27432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6200"/>
            <a:ext cx="80264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453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83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684" y="844550"/>
            <a:ext cx="5435600" cy="5614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484" y="844550"/>
            <a:ext cx="5435600" cy="5614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7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53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3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45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7157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99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F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1" y="76201"/>
            <a:ext cx="10350500" cy="84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</a:t>
            </a:r>
            <a:r>
              <a:rPr lang="en-GB" altLang="en-US" dirty="0" err="1"/>
              <a:t>tge</a:t>
            </a:r>
            <a:r>
              <a:rPr lang="en-GB" altLang="en-US" dirty="0"/>
              <a:t>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56684" y="844550"/>
            <a:ext cx="11074400" cy="5614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93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ctr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ctr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800000"/>
          </a:solidFill>
          <a:latin typeface="Arial" charset="0"/>
          <a:cs typeface="Arial" charset="0"/>
        </a:defRPr>
      </a:lvl2pPr>
      <a:lvl3pPr algn="ctr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800000"/>
          </a:solidFill>
          <a:latin typeface="Arial" charset="0"/>
          <a:cs typeface="Arial" charset="0"/>
        </a:defRPr>
      </a:lvl3pPr>
      <a:lvl4pPr algn="ctr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800000"/>
          </a:solidFill>
          <a:latin typeface="Arial" charset="0"/>
          <a:cs typeface="Arial" charset="0"/>
        </a:defRPr>
      </a:lvl4pPr>
      <a:lvl5pPr algn="ctr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800000"/>
          </a:solidFill>
          <a:latin typeface="Arial" charset="0"/>
          <a:cs typeface="Arial" charset="0"/>
        </a:defRPr>
      </a:lvl5pPr>
      <a:lvl6pPr marL="457200" algn="l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Times New Roman" pitchFamily="18" charset="0"/>
          <a:cs typeface="Arial" charset="0"/>
        </a:defRPr>
      </a:lvl6pPr>
      <a:lvl7pPr marL="914400" algn="l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Times New Roman" pitchFamily="18" charset="0"/>
          <a:cs typeface="Arial" charset="0"/>
        </a:defRPr>
      </a:lvl7pPr>
      <a:lvl8pPr marL="1371600" algn="l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Times New Roman" pitchFamily="18" charset="0"/>
          <a:cs typeface="Arial" charset="0"/>
        </a:defRPr>
      </a:lvl8pPr>
      <a:lvl9pPr marL="1828800" algn="l" defTabSz="447675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Times New Roman" pitchFamily="18" charset="0"/>
          <a:cs typeface="Arial" charset="0"/>
        </a:defRPr>
      </a:lvl9pPr>
    </p:titleStyle>
    <p:bodyStyle>
      <a:lvl1pPr marL="333375" indent="-333375" algn="l" defTabSz="447675" rtl="0" eaLnBrk="0" fontAlgn="base" hangingPunct="0"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2200">
          <a:solidFill>
            <a:srgbClr val="000000"/>
          </a:solidFill>
          <a:latin typeface="+mn-lt"/>
          <a:ea typeface="+mn-ea"/>
          <a:cs typeface="+mn-cs"/>
        </a:defRPr>
      </a:lvl1pPr>
      <a:lvl2pPr marL="733425" indent="-276225" algn="l" defTabSz="447675" rtl="0" eaLnBrk="0" fontAlgn="base" hangingPunct="0">
        <a:spcBef>
          <a:spcPts val="525"/>
        </a:spcBef>
        <a:spcAft>
          <a:spcPct val="0"/>
        </a:spcAft>
        <a:buClr>
          <a:srgbClr val="000000"/>
        </a:buClr>
        <a:buSzPct val="100000"/>
        <a:buChar char="•"/>
        <a:defRPr sz="2200">
          <a:solidFill>
            <a:srgbClr val="000000"/>
          </a:solidFill>
          <a:latin typeface="+mn-lt"/>
        </a:defRPr>
      </a:lvl2pPr>
      <a:lvl3pPr marL="1076325" indent="-161925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2000">
          <a:solidFill>
            <a:srgbClr val="000000"/>
          </a:solidFill>
          <a:latin typeface="+mn-lt"/>
        </a:defRPr>
      </a:lvl3pPr>
      <a:lvl4pPr marL="16002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Helvetica" pitchFamily="34" charset="0"/>
        <a:buChar char="–"/>
        <a:defRPr sz="2000">
          <a:solidFill>
            <a:srgbClr val="000000"/>
          </a:solidFill>
          <a:latin typeface="+mn-lt"/>
        </a:defRPr>
      </a:lvl4pPr>
      <a:lvl5pPr marL="20574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</a:defRPr>
      </a:lvl5pPr>
      <a:lvl6pPr marL="25146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defTabSz="447675" rtl="0" eaLnBrk="0" fontAlgn="base" hangingPunct="0">
        <a:spcBef>
          <a:spcPts val="425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F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76200"/>
            <a:ext cx="109728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14400"/>
            <a:ext cx="109728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DE4DA-AE73-0648-91DF-B17E9AFBB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94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>
          <a:solidFill>
            <a:srgbClr val="800000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ts val="24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cs typeface="+mn-cs"/>
        </a:defRPr>
      </a:lvl2pPr>
      <a:lvl3pPr marL="857250" indent="57150" algn="l" rtl="0" eaLnBrk="0" fontAlgn="base" hangingPunct="0">
        <a:spcBef>
          <a:spcPct val="20000"/>
        </a:spcBef>
        <a:spcAft>
          <a:spcPct val="0"/>
        </a:spcAft>
        <a:defRPr sz="2200">
          <a:solidFill>
            <a:schemeClr val="tx1"/>
          </a:solidFill>
          <a:latin typeface="Lucida Console" pitchFamily="49" charset="0"/>
          <a:cs typeface="+mn-cs"/>
        </a:defRPr>
      </a:lvl3pPr>
      <a:lvl4pPr marL="1254125" indent="-282575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cs typeface="+mn-cs"/>
        </a:defRPr>
      </a:lvl4pPr>
      <a:lvl5pPr marL="1652588" indent="-2809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109788" indent="-28098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566988" indent="-28098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024188" indent="-28098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481388" indent="-28098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en.wikipedia.org/wiki/Droste_effect" TargetMode="Externa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67377A-01D7-D041-97BF-863B5D93BF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Recursion II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623F6-6172-B840-B0B4-851D59FE17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0A523-4D91-A942-826C-78EE4614F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9DE4DA-AE73-0648-91DF-B17E9AFBB17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 Narrow" pitchFamily="34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 Narrow" pitchFamily="34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406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3"/>
          <p:cNvSpPr txBox="1">
            <a:spLocks noChangeArrowheads="1"/>
          </p:cNvSpPr>
          <p:nvPr/>
        </p:nvSpPr>
        <p:spPr bwMode="auto">
          <a:xfrm>
            <a:off x="4553031" y="2924545"/>
            <a:ext cx="2979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([0,1,2,3])</a:t>
            </a:r>
          </a:p>
        </p:txBody>
      </p:sp>
      <p:sp>
        <p:nvSpPr>
          <p:cNvPr id="14339" name="Text Box 4"/>
          <p:cNvSpPr txBox="1">
            <a:spLocks noChangeArrowheads="1"/>
          </p:cNvSpPr>
          <p:nvPr/>
        </p:nvSpPr>
        <p:spPr bwMode="auto">
          <a:xfrm>
            <a:off x="1828800" y="582613"/>
            <a:ext cx="4114800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lnSpc>
                <a:spcPts val="1400"/>
              </a:lnSpc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2800">
                <a:solidFill>
                  <a:srgbClr val="800000"/>
                </a:solidFill>
                <a:ea typeface="MS PGothic" pitchFamily="34" charset="-128"/>
              </a:rPr>
              <a:t>How recursion </a:t>
            </a:r>
          </a:p>
          <a:p>
            <a:pPr eaLnBrk="1" fontAlgn="base" hangingPunct="1">
              <a:lnSpc>
                <a:spcPts val="1400"/>
              </a:lnSpc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2800">
                <a:solidFill>
                  <a:srgbClr val="800000"/>
                </a:solidFill>
                <a:ea typeface="MS PGothic" pitchFamily="34" charset="-128"/>
              </a:rPr>
              <a:t>works...</a:t>
            </a:r>
          </a:p>
        </p:txBody>
      </p:sp>
      <p:sp>
        <p:nvSpPr>
          <p:cNvPr id="14341" name="Text Box 3"/>
          <p:cNvSpPr txBox="1">
            <a:spLocks noChangeArrowheads="1"/>
          </p:cNvSpPr>
          <p:nvPr/>
        </p:nvSpPr>
        <p:spPr bwMode="auto">
          <a:xfrm>
            <a:off x="6232606" y="3510333"/>
            <a:ext cx="2979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([1,2,3])</a:t>
            </a:r>
          </a:p>
        </p:txBody>
      </p:sp>
      <p:sp>
        <p:nvSpPr>
          <p:cNvPr id="14345" name="Text Box 3"/>
          <p:cNvSpPr txBox="1">
            <a:spLocks noChangeArrowheads="1"/>
          </p:cNvSpPr>
          <p:nvPr/>
        </p:nvSpPr>
        <p:spPr bwMode="auto">
          <a:xfrm>
            <a:off x="8015370" y="4135808"/>
            <a:ext cx="2981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([2,3])</a:t>
            </a:r>
          </a:p>
        </p:txBody>
      </p:sp>
      <p:sp>
        <p:nvSpPr>
          <p:cNvPr id="14352" name="Text Box 3"/>
          <p:cNvSpPr txBox="1">
            <a:spLocks noChangeArrowheads="1"/>
          </p:cNvSpPr>
          <p:nvPr/>
        </p:nvSpPr>
        <p:spPr bwMode="auto">
          <a:xfrm>
            <a:off x="9064707" y="4864470"/>
            <a:ext cx="298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([3])</a:t>
            </a:r>
          </a:p>
        </p:txBody>
      </p:sp>
      <p:cxnSp>
        <p:nvCxnSpPr>
          <p:cNvPr id="14355" name="Straight Connector 4"/>
          <p:cNvCxnSpPr>
            <a:cxnSpLocks noChangeShapeType="1"/>
          </p:cNvCxnSpPr>
          <p:nvPr/>
        </p:nvCxnSpPr>
        <p:spPr bwMode="auto">
          <a:xfrm>
            <a:off x="6421519" y="3292845"/>
            <a:ext cx="639762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9" name="Straight Connector 27"/>
          <p:cNvCxnSpPr>
            <a:cxnSpLocks noChangeShapeType="1"/>
          </p:cNvCxnSpPr>
          <p:nvPr/>
        </p:nvCxnSpPr>
        <p:spPr bwMode="auto">
          <a:xfrm>
            <a:off x="7866144" y="3892920"/>
            <a:ext cx="639762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7" name="Straight Connector 41"/>
          <p:cNvCxnSpPr>
            <a:cxnSpLocks noChangeShapeType="1"/>
          </p:cNvCxnSpPr>
          <p:nvPr/>
        </p:nvCxnSpPr>
        <p:spPr bwMode="auto">
          <a:xfrm>
            <a:off x="9280607" y="4504108"/>
            <a:ext cx="460375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368" name="TextBox 30"/>
          <p:cNvSpPr txBox="1">
            <a:spLocks noChangeArrowheads="1"/>
          </p:cNvSpPr>
          <p:nvPr/>
        </p:nvSpPr>
        <p:spPr bwMode="auto">
          <a:xfrm>
            <a:off x="1847913" y="5583238"/>
            <a:ext cx="5038296" cy="846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number of calls for a list of length 4 = 4</a:t>
            </a:r>
          </a:p>
          <a:p>
            <a:pPr eaLnBrk="1" fontAlgn="base" hangingPunct="1"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number of calls for a list of length n = n</a:t>
            </a:r>
          </a:p>
        </p:txBody>
      </p:sp>
      <p:sp>
        <p:nvSpPr>
          <p:cNvPr id="14369" name="TextBox 31"/>
          <p:cNvSpPr txBox="1">
            <a:spLocks noChangeArrowheads="1"/>
          </p:cNvSpPr>
          <p:nvPr/>
        </p:nvSpPr>
        <p:spPr bwMode="auto">
          <a:xfrm>
            <a:off x="1690324" y="5983289"/>
            <a:ext cx="881011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            grows reasonably.</a:t>
            </a:r>
          </a:p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 double the number elements =&gt; twice as many calls,  </a:t>
            </a:r>
            <a:r>
              <a:rPr lang="en-US" altLang="en-US" i="1" dirty="0">
                <a:solidFill>
                  <a:srgbClr val="000000"/>
                </a:solidFill>
                <a:sym typeface="Wingdings" pitchFamily="2" charset="2"/>
              </a:rPr>
              <a:t>linear </a:t>
            </a: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growth</a:t>
            </a:r>
            <a:endParaRPr lang="en-US" altLang="en-US" dirty="0">
              <a:solidFill>
                <a:srgbClr val="000000"/>
              </a:solidFill>
            </a:endParaRPr>
          </a:p>
        </p:txBody>
      </p:sp>
      <p:sp>
        <p:nvSpPr>
          <p:cNvPr id="14370" name="Rounded Rectangle 4"/>
          <p:cNvSpPr>
            <a:spLocks noChangeArrowheads="1"/>
          </p:cNvSpPr>
          <p:nvPr/>
        </p:nvSpPr>
        <p:spPr bwMode="auto">
          <a:xfrm>
            <a:off x="4583113" y="12700"/>
            <a:ext cx="5988050" cy="2741210"/>
          </a:xfrm>
          <a:prstGeom prst="roundRect">
            <a:avLst>
              <a:gd name="adj" fmla="val 16667"/>
            </a:avLst>
          </a:prstGeom>
          <a:solidFill>
            <a:srgbClr val="FFFFE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14371" name="Rectangle 3"/>
          <p:cNvSpPr>
            <a:spLocks noChangeArrowheads="1"/>
          </p:cNvSpPr>
          <p:nvPr/>
        </p:nvSpPr>
        <p:spPr bwMode="auto">
          <a:xfrm>
            <a:off x="4583114" y="1"/>
            <a:ext cx="6084887" cy="258532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</a:t>
            </a:r>
            <a:r>
              <a:rPr lang="en-US" altLang="en-US" sz="18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(values):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</a:t>
            </a:r>
            <a:r>
              <a:rPr lang="en-US" altLang="en-US" sz="1800" dirty="0" err="1">
                <a:solidFill>
                  <a:srgbClr val="800080"/>
                </a:solidFill>
                <a:latin typeface="Lucida Console" pitchFamily="49" charset="0"/>
              </a:rPr>
              <a:t>len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(values) == 1:</a:t>
            </a: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   </a:t>
            </a:r>
            <a:endParaRPr lang="en-US" altLang="en-US" sz="1800" dirty="0">
              <a:solidFill>
                <a:srgbClr val="FF0000"/>
              </a:solidFill>
              <a:latin typeface="Lucida Console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values[0]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:             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      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</a:rPr>
              <a:t>max_in_rest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=</a:t>
            </a: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18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(values[1:])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   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values[0] &gt;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</a:rPr>
              <a:t>max_in_rest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values[0]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18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</a:rPr>
              <a:t>max_in_rest</a:t>
            </a:r>
            <a:endParaRPr lang="en-US" alt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282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Helvetica" pitchFamily="34" charset="0"/>
              </a:rPr>
              <a:t>What's wrong (if anything) with this alternative?</a:t>
            </a:r>
            <a:endParaRPr lang="en-US" altLang="en-US" sz="2000" dirty="0">
              <a:latin typeface="Lucida Console" pitchFamily="49" charset="0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844550"/>
            <a:ext cx="8726487" cy="561498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latin typeface="Lucida Console" pitchFamily="49" charset="0"/>
              </a:rPr>
              <a:t>(values):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""" returns the largest element in a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    input: values is a *non-empty*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"""</a:t>
            </a:r>
            <a:endParaRPr lang="en-US" altLang="en-US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latin typeface="Lucida Console" pitchFamily="49" charset="0"/>
              </a:rPr>
              <a:t>len</a:t>
            </a:r>
            <a:r>
              <a:rPr lang="en-US" altLang="en-US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dirty="0">
                <a:latin typeface="Lucida Console" pitchFamily="49" charset="0"/>
              </a:rPr>
              <a:t>:</a:t>
            </a:r>
            <a:br>
              <a:rPr lang="en-US" altLang="en-US" dirty="0">
                <a:latin typeface="Lucida Console" pitchFamily="49" charset="0"/>
              </a:rPr>
            </a:br>
            <a:r>
              <a:rPr lang="en-US" altLang="en-US" dirty="0">
                <a:latin typeface="Lucida Console" pitchFamily="49" charset="0"/>
              </a:rPr>
              <a:t>      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# </a:t>
            </a:r>
            <a:r>
              <a:rPr lang="en-US" altLang="en-US" dirty="0" err="1">
                <a:solidFill>
                  <a:srgbClr val="FF0000"/>
                </a:solidFill>
                <a:latin typeface="Lucida Console" pitchFamily="49" charset="0"/>
              </a:rPr>
              <a:t>max_in_rest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 = </a:t>
            </a:r>
            <a:r>
              <a:rPr lang="en-US" altLang="en-US" dirty="0" err="1">
                <a:solidFill>
                  <a:srgbClr val="FF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values[0] &gt; </a:t>
            </a:r>
            <a:r>
              <a:rPr lang="en-US" altLang="en-US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dirty="0">
              <a:solidFill>
                <a:srgbClr val="0000FF"/>
              </a:solidFill>
            </a:endParaRPr>
          </a:p>
          <a:p>
            <a:pPr marL="457200" lvl="1" indent="0" eaLnBrk="1" hangingPunct="1">
              <a:spcBef>
                <a:spcPts val="2000"/>
              </a:spcBef>
              <a:buNone/>
            </a:pPr>
            <a:endParaRPr lang="en-US" altLang="en-US" dirty="0">
              <a:solidFill>
                <a:schemeClr val="bg2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1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35712" y="3176823"/>
            <a:ext cx="7288226" cy="337575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   if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latin typeface="Lucida Console" pitchFamily="49" charset="0"/>
              </a:rPr>
              <a:t>len</a:t>
            </a:r>
            <a:r>
              <a:rPr lang="en-US" altLang="en-US" sz="2000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</a:t>
            </a:r>
            <a:br>
              <a:rPr lang="en-US" altLang="en-US" sz="2000" dirty="0">
                <a:latin typeface="Lucida Console" pitchFamily="49" charset="0"/>
              </a:rPr>
            </a:b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values[0] &gt;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sz="2000" dirty="0">
              <a:solidFill>
                <a:srgbClr val="0000FF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36857" y="16316"/>
            <a:ext cx="7374162" cy="291744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4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2pPr>
            <a:lvl3pPr marL="857250" indent="57150" algn="l" rtl="0" eaLnBrk="0" fontAlgn="base" hangingPunct="0">
              <a:spcBef>
                <a:spcPct val="200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Lucida Console" pitchFamily="49" charset="0"/>
                <a:cs typeface="+mn-cs"/>
              </a:defRPr>
            </a:lvl3pPr>
            <a:lvl4pPr marL="1254125" indent="-28257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4pPr>
            <a:lvl5pPr marL="16525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097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669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241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4813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Lucida Console"/>
                <a:cs typeface="Lucida Console"/>
              </a:rPr>
              <a:t>def</a:t>
            </a:r>
            <a:r>
              <a:rPr lang="en-US" altLang="en-US" sz="2000" dirty="0">
                <a:latin typeface="Lucida Console"/>
                <a:cs typeface="Lucida Console"/>
              </a:rPr>
              <a:t>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if </a:t>
            </a:r>
            <a:r>
              <a:rPr lang="en-US" altLang="en-US" sz="2000" dirty="0" err="1">
                <a:latin typeface="Lucida Console"/>
                <a:cs typeface="Lucida Console"/>
              </a:rPr>
              <a:t>len</a:t>
            </a:r>
            <a:r>
              <a:rPr lang="en-US" altLang="en-US" sz="2000" dirty="0">
                <a:latin typeface="Lucida Console"/>
                <a:cs typeface="Lucida Console"/>
              </a:rPr>
              <a:t>(values) == 1: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else:                      </a:t>
            </a:r>
            <a:br>
              <a:rPr lang="en-US" altLang="en-US" sz="2000" dirty="0">
                <a:latin typeface="Lucida Console"/>
                <a:cs typeface="Lucida Console"/>
              </a:rPr>
            </a:br>
            <a:r>
              <a:rPr lang="en-US" altLang="en-US" sz="2000" dirty="0">
                <a:latin typeface="Lucida Console"/>
                <a:cs typeface="Lucida Console"/>
              </a:rPr>
              <a:t>    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 =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if values[0] &gt;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	</a:t>
            </a:r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>
              <a:latin typeface="Lucida Grande"/>
              <a:cs typeface="Lucida Grand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D436C3-24B3-5C4B-AD45-0C94D4E99652}"/>
              </a:ext>
            </a:extLst>
          </p:cNvPr>
          <p:cNvSpPr txBox="1"/>
          <p:nvPr/>
        </p:nvSpPr>
        <p:spPr>
          <a:xfrm>
            <a:off x="1779373" y="803189"/>
            <a:ext cx="8691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6451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04462" y="2571342"/>
            <a:ext cx="7288226" cy="337575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   if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latin typeface="Lucida Console" pitchFamily="49" charset="0"/>
              </a:rPr>
              <a:t>len</a:t>
            </a:r>
            <a:r>
              <a:rPr lang="en-US" altLang="en-US" sz="2000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</a:t>
            </a:r>
            <a:br>
              <a:rPr lang="en-US" altLang="en-US" sz="2000" dirty="0">
                <a:latin typeface="Lucida Console" pitchFamily="49" charset="0"/>
              </a:rPr>
            </a:b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values[0] &gt;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sz="2000" dirty="0">
              <a:solidFill>
                <a:srgbClr val="0000FF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714972" y="5165580"/>
            <a:ext cx="66223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Quiz:</a:t>
            </a:r>
          </a:p>
          <a:p>
            <a:r>
              <a:rPr lang="en-US" dirty="0"/>
              <a:t>Does this function produce the same results as the alternative?</a:t>
            </a:r>
          </a:p>
          <a:p>
            <a:pPr marL="342900" indent="-342900">
              <a:buAutoNum type="alphaUcParenR"/>
            </a:pPr>
            <a:r>
              <a:rPr lang="en-US" dirty="0"/>
              <a:t>Always</a:t>
            </a:r>
          </a:p>
          <a:p>
            <a:pPr marL="342900" indent="-342900">
              <a:buAutoNum type="alphaUcParenR"/>
            </a:pPr>
            <a:r>
              <a:rPr lang="en-US" dirty="0"/>
              <a:t>Sometimes</a:t>
            </a:r>
          </a:p>
          <a:p>
            <a:pPr marL="342900" indent="-342900">
              <a:buAutoNum type="alphaUcParenR"/>
            </a:pPr>
            <a:r>
              <a:rPr lang="en-US" dirty="0"/>
              <a:t>I don’t know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36857" y="16316"/>
            <a:ext cx="7374162" cy="291744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4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2pPr>
            <a:lvl3pPr marL="857250" indent="57150" algn="l" rtl="0" eaLnBrk="0" fontAlgn="base" hangingPunct="0">
              <a:spcBef>
                <a:spcPct val="200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Lucida Console" pitchFamily="49" charset="0"/>
                <a:cs typeface="+mn-cs"/>
              </a:defRPr>
            </a:lvl3pPr>
            <a:lvl4pPr marL="1254125" indent="-28257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4pPr>
            <a:lvl5pPr marL="16525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097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669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241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4813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Lucida Console"/>
                <a:cs typeface="Lucida Console"/>
              </a:rPr>
              <a:t>def</a:t>
            </a:r>
            <a:r>
              <a:rPr lang="en-US" altLang="en-US" sz="2000" dirty="0">
                <a:latin typeface="Lucida Console"/>
                <a:cs typeface="Lucida Console"/>
              </a:rPr>
              <a:t>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if </a:t>
            </a:r>
            <a:r>
              <a:rPr lang="en-US" altLang="en-US" sz="2000" dirty="0" err="1">
                <a:latin typeface="Lucida Console"/>
                <a:cs typeface="Lucida Console"/>
              </a:rPr>
              <a:t>len</a:t>
            </a:r>
            <a:r>
              <a:rPr lang="en-US" altLang="en-US" sz="2000" dirty="0">
                <a:latin typeface="Lucida Console"/>
                <a:cs typeface="Lucida Console"/>
              </a:rPr>
              <a:t>(values) == 1: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else:                      </a:t>
            </a:r>
            <a:br>
              <a:rPr lang="en-US" altLang="en-US" sz="2000" dirty="0">
                <a:latin typeface="Lucida Console"/>
                <a:cs typeface="Lucida Console"/>
              </a:rPr>
            </a:br>
            <a:r>
              <a:rPr lang="en-US" altLang="en-US" sz="2000" dirty="0">
                <a:latin typeface="Lucida Console"/>
                <a:cs typeface="Lucida Console"/>
              </a:rPr>
              <a:t>    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 =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if values[0] &gt;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	</a:t>
            </a:r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4058807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04462" y="2571342"/>
            <a:ext cx="7288226" cy="337575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   if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latin typeface="Lucida Console" pitchFamily="49" charset="0"/>
              </a:rPr>
              <a:t>len</a:t>
            </a:r>
            <a:r>
              <a:rPr lang="en-US" altLang="en-US" sz="2000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</a:t>
            </a:r>
            <a:br>
              <a:rPr lang="en-US" altLang="en-US" sz="2000" dirty="0">
                <a:latin typeface="Lucida Console" pitchFamily="49" charset="0"/>
              </a:rPr>
            </a:b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values[0] &gt;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sz="2000" dirty="0">
              <a:solidFill>
                <a:srgbClr val="0000FF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714972" y="5165580"/>
            <a:ext cx="405559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Quiz:</a:t>
            </a:r>
          </a:p>
          <a:p>
            <a:r>
              <a:rPr lang="en-US" dirty="0"/>
              <a:t>Is the alternative function as efficient?</a:t>
            </a:r>
          </a:p>
          <a:p>
            <a:pPr marL="342900" indent="-342900">
              <a:buAutoNum type="alphaUcParenR"/>
            </a:pPr>
            <a:r>
              <a:rPr lang="en-US" dirty="0"/>
              <a:t>Always</a:t>
            </a:r>
          </a:p>
          <a:p>
            <a:pPr marL="342900" indent="-342900">
              <a:buAutoNum type="alphaUcParenR"/>
            </a:pPr>
            <a:r>
              <a:rPr lang="en-US" dirty="0"/>
              <a:t>Sometimes</a:t>
            </a:r>
          </a:p>
          <a:p>
            <a:pPr marL="342900" indent="-342900">
              <a:buAutoNum type="alphaUcParenR"/>
            </a:pPr>
            <a:r>
              <a:rPr lang="en-US" dirty="0"/>
              <a:t>I don’t know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36857" y="16316"/>
            <a:ext cx="7374162" cy="291744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4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2pPr>
            <a:lvl3pPr marL="857250" indent="57150" algn="l" rtl="0" eaLnBrk="0" fontAlgn="base" hangingPunct="0">
              <a:spcBef>
                <a:spcPct val="200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Lucida Console" pitchFamily="49" charset="0"/>
                <a:cs typeface="+mn-cs"/>
              </a:defRPr>
            </a:lvl3pPr>
            <a:lvl4pPr marL="1254125" indent="-28257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4pPr>
            <a:lvl5pPr marL="16525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097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669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241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4813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Lucida Console"/>
                <a:cs typeface="Lucida Console"/>
              </a:rPr>
              <a:t>def</a:t>
            </a:r>
            <a:r>
              <a:rPr lang="en-US" altLang="en-US" sz="2000" dirty="0">
                <a:latin typeface="Lucida Console"/>
                <a:cs typeface="Lucida Console"/>
              </a:rPr>
              <a:t>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if </a:t>
            </a:r>
            <a:r>
              <a:rPr lang="en-US" altLang="en-US" sz="2000" dirty="0" err="1">
                <a:latin typeface="Lucida Console"/>
                <a:cs typeface="Lucida Console"/>
              </a:rPr>
              <a:t>len</a:t>
            </a:r>
            <a:r>
              <a:rPr lang="en-US" altLang="en-US" sz="2000" dirty="0">
                <a:latin typeface="Lucida Console"/>
                <a:cs typeface="Lucida Console"/>
              </a:rPr>
              <a:t>(values) == 1: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else:                      </a:t>
            </a:r>
            <a:br>
              <a:rPr lang="en-US" altLang="en-US" sz="2000" dirty="0">
                <a:latin typeface="Lucida Console"/>
                <a:cs typeface="Lucida Console"/>
              </a:rPr>
            </a:br>
            <a:r>
              <a:rPr lang="en-US" altLang="en-US" sz="2000" dirty="0">
                <a:latin typeface="Lucida Console"/>
                <a:cs typeface="Lucida Console"/>
              </a:rPr>
              <a:t>    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 =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if values[0] &gt;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	</a:t>
            </a:r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2131835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Helvetica" pitchFamily="34" charset="0"/>
              </a:rPr>
              <a:t>What's wrong (if anything) with this alternative?</a:t>
            </a:r>
            <a:endParaRPr lang="en-US" altLang="en-US" sz="2000" dirty="0">
              <a:latin typeface="Lucida Console" pitchFamily="49" charset="0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844550"/>
            <a:ext cx="8726487" cy="561498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latin typeface="Lucida Console" pitchFamily="49" charset="0"/>
              </a:rPr>
              <a:t>(values):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""" returns the largest element in a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    input: values is a *non-empty*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"""</a:t>
            </a:r>
            <a:endParaRPr lang="en-US" altLang="en-US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latin typeface="Lucida Console" pitchFamily="49" charset="0"/>
              </a:rPr>
              <a:t>len</a:t>
            </a:r>
            <a:r>
              <a:rPr lang="en-US" altLang="en-US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dirty="0">
                <a:latin typeface="Lucida Console" pitchFamily="49" charset="0"/>
              </a:rPr>
              <a:t>:</a:t>
            </a:r>
            <a:br>
              <a:rPr lang="en-US" altLang="en-US" dirty="0">
                <a:latin typeface="Lucida Console" pitchFamily="49" charset="0"/>
              </a:rPr>
            </a:br>
            <a:r>
              <a:rPr lang="en-US" altLang="en-US" dirty="0">
                <a:latin typeface="Lucida Console" pitchFamily="49" charset="0"/>
              </a:rPr>
              <a:t>      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# </a:t>
            </a:r>
            <a:r>
              <a:rPr lang="en-US" altLang="en-US" dirty="0" err="1">
                <a:solidFill>
                  <a:srgbClr val="FF0000"/>
                </a:solidFill>
                <a:latin typeface="Lucida Console" pitchFamily="49" charset="0"/>
              </a:rPr>
              <a:t>max_in_rest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 = </a:t>
            </a:r>
            <a:r>
              <a:rPr lang="en-US" altLang="en-US" dirty="0" err="1">
                <a:solidFill>
                  <a:srgbClr val="FF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values[0] &gt; </a:t>
            </a:r>
            <a:r>
              <a:rPr lang="en-US" altLang="en-US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dirty="0">
              <a:solidFill>
                <a:srgbClr val="0000FF"/>
              </a:solidFill>
            </a:endParaRPr>
          </a:p>
          <a:p>
            <a:pPr marL="457200" lvl="1" indent="0" eaLnBrk="1" hangingPunct="1">
              <a:spcBef>
                <a:spcPts val="2000"/>
              </a:spcBef>
              <a:buNone/>
            </a:pPr>
            <a:endParaRPr lang="en-US" altLang="en-US" dirty="0">
              <a:solidFill>
                <a:schemeClr val="bg2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r>
              <a:rPr lang="en-US" altLang="en-US" sz="2000" dirty="0"/>
              <a:t>Hint: Try and come up with a worst case input</a:t>
            </a: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58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04462" y="2571342"/>
            <a:ext cx="7288226" cy="337575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   if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latin typeface="Lucida Console" pitchFamily="49" charset="0"/>
              </a:rPr>
              <a:t>len</a:t>
            </a:r>
            <a:r>
              <a:rPr lang="en-US" altLang="en-US" sz="2000" dirty="0">
                <a:latin typeface="Lucida Console" pitchFamily="49" charset="0"/>
              </a:rPr>
              <a:t>(values) == 1: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</a:t>
            </a:r>
            <a:br>
              <a:rPr lang="en-US" altLang="en-US" sz="2000" dirty="0">
                <a:latin typeface="Lucida Console" pitchFamily="49" charset="0"/>
              </a:rPr>
            </a:b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values[0] &gt;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(values[1:])</a:t>
            </a:r>
            <a:endParaRPr lang="en-US" altLang="en-US" sz="2000" dirty="0">
              <a:solidFill>
                <a:srgbClr val="0000FF"/>
              </a:solidFill>
            </a:endParaRPr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714972" y="5165580"/>
            <a:ext cx="87767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Clicker Quiz:</a:t>
            </a:r>
          </a:p>
          <a:p>
            <a:r>
              <a:rPr lang="en-US" dirty="0"/>
              <a:t>Is the alternative function as efficient?</a:t>
            </a:r>
          </a:p>
          <a:p>
            <a:pPr marL="342900" indent="-342900">
              <a:buAutoNum type="alphaUcParenR"/>
            </a:pPr>
            <a:r>
              <a:rPr lang="en-US" dirty="0"/>
              <a:t>Always</a:t>
            </a:r>
          </a:p>
          <a:p>
            <a:pPr marL="342900" indent="-342900">
              <a:buAutoNum type="alphaUcParenR"/>
            </a:pPr>
            <a:r>
              <a:rPr lang="en-US" dirty="0">
                <a:solidFill>
                  <a:srgbClr val="3366FF"/>
                </a:solidFill>
              </a:rPr>
              <a:t>Sometimes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Consider </a:t>
            </a:r>
            <a:r>
              <a:rPr lang="en-US" dirty="0" err="1"/>
              <a:t>mymax</a:t>
            </a:r>
            <a:r>
              <a:rPr lang="en-US" dirty="0"/>
              <a:t>([0,1,2,3]), [0,1,2,3] is an example worst case input</a:t>
            </a:r>
          </a:p>
          <a:p>
            <a:pPr marL="342900" indent="-342900">
              <a:buAutoNum type="alphaUcParenR"/>
            </a:pPr>
            <a:r>
              <a:rPr lang="en-US" dirty="0"/>
              <a:t>I don’t know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36857" y="16316"/>
            <a:ext cx="7374162" cy="291744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4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2pPr>
            <a:lvl3pPr marL="857250" indent="57150" algn="l" rtl="0" eaLnBrk="0" fontAlgn="base" hangingPunct="0">
              <a:spcBef>
                <a:spcPct val="2000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Lucida Console" pitchFamily="49" charset="0"/>
                <a:cs typeface="+mn-cs"/>
              </a:defRPr>
            </a:lvl3pPr>
            <a:lvl4pPr marL="1254125" indent="-28257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cs typeface="+mn-cs"/>
              </a:defRPr>
            </a:lvl4pPr>
            <a:lvl5pPr marL="16525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1097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5669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0241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481388" indent="-28098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Lucida Console"/>
                <a:cs typeface="Lucida Console"/>
              </a:rPr>
              <a:t>def</a:t>
            </a:r>
            <a:r>
              <a:rPr lang="en-US" altLang="en-US" sz="2000" dirty="0">
                <a:latin typeface="Lucida Console"/>
                <a:cs typeface="Lucida Console"/>
              </a:rPr>
              <a:t>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(values):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if </a:t>
            </a:r>
            <a:r>
              <a:rPr lang="en-US" altLang="en-US" sz="2000" dirty="0" err="1">
                <a:latin typeface="Lucida Console"/>
                <a:cs typeface="Lucida Console"/>
              </a:rPr>
              <a:t>len</a:t>
            </a:r>
            <a:r>
              <a:rPr lang="en-US" altLang="en-US" sz="2000" dirty="0">
                <a:latin typeface="Lucida Console"/>
                <a:cs typeface="Lucida Console"/>
              </a:rPr>
              <a:t>(values) == 1: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else:                      </a:t>
            </a:r>
            <a:br>
              <a:rPr lang="en-US" altLang="en-US" sz="2000" dirty="0">
                <a:latin typeface="Lucida Console"/>
                <a:cs typeface="Lucida Console"/>
              </a:rPr>
            </a:br>
            <a:r>
              <a:rPr lang="en-US" altLang="en-US" sz="2000" dirty="0">
                <a:latin typeface="Lucida Console"/>
                <a:cs typeface="Lucida Console"/>
              </a:rPr>
              <a:t>    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 = </a:t>
            </a:r>
            <a:r>
              <a:rPr lang="en-US" altLang="en-US" sz="2000" dirty="0" err="1">
                <a:latin typeface="Lucida Console"/>
                <a:cs typeface="Lucida Console"/>
              </a:rPr>
              <a:t>mymax</a:t>
            </a:r>
            <a:r>
              <a:rPr lang="en-US" altLang="en-US" sz="2000" dirty="0">
                <a:latin typeface="Lucida Console"/>
                <a:cs typeface="Lucida Console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if values[0] &gt;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else: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/>
                <a:cs typeface="Lucida Console"/>
              </a:rPr>
              <a:t>           return </a:t>
            </a:r>
            <a:r>
              <a:rPr lang="en-US" altLang="en-US" sz="2000" dirty="0" err="1">
                <a:latin typeface="Lucida Console"/>
                <a:cs typeface="Lucida Console"/>
              </a:rPr>
              <a:t>max_in_rest</a:t>
            </a:r>
            <a:r>
              <a:rPr lang="en-US" altLang="en-US" sz="2000" dirty="0">
                <a:latin typeface="Lucida Console"/>
                <a:cs typeface="Lucida Console"/>
              </a:rPr>
              <a:t>	</a:t>
            </a:r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1737944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3"/>
          <p:cNvSpPr txBox="1">
            <a:spLocks noChangeArrowheads="1"/>
          </p:cNvSpPr>
          <p:nvPr/>
        </p:nvSpPr>
        <p:spPr bwMode="auto">
          <a:xfrm>
            <a:off x="4803775" y="2625725"/>
            <a:ext cx="2979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mymax([0,1,2,3])</a:t>
            </a:r>
          </a:p>
        </p:txBody>
      </p:sp>
      <p:sp>
        <p:nvSpPr>
          <p:cNvPr id="14339" name="Text Box 4"/>
          <p:cNvSpPr txBox="1">
            <a:spLocks noChangeArrowheads="1"/>
          </p:cNvSpPr>
          <p:nvPr/>
        </p:nvSpPr>
        <p:spPr bwMode="auto">
          <a:xfrm>
            <a:off x="1828800" y="582613"/>
            <a:ext cx="4114800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lnSpc>
                <a:spcPts val="1400"/>
              </a:lnSpc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2800">
                <a:solidFill>
                  <a:srgbClr val="800000"/>
                </a:solidFill>
                <a:ea typeface="MS PGothic" pitchFamily="34" charset="-128"/>
              </a:rPr>
              <a:t>How recursion </a:t>
            </a:r>
          </a:p>
          <a:p>
            <a:pPr eaLnBrk="1" fontAlgn="base" hangingPunct="1">
              <a:lnSpc>
                <a:spcPts val="1400"/>
              </a:lnSpc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2800">
                <a:solidFill>
                  <a:srgbClr val="800000"/>
                </a:solidFill>
                <a:ea typeface="MS PGothic" pitchFamily="34" charset="-128"/>
              </a:rPr>
              <a:t>works...</a:t>
            </a:r>
          </a:p>
        </p:txBody>
      </p:sp>
      <p:sp>
        <p:nvSpPr>
          <p:cNvPr id="14340" name="Text Box 3"/>
          <p:cNvSpPr txBox="1">
            <a:spLocks noChangeArrowheads="1"/>
          </p:cNvSpPr>
          <p:nvPr/>
        </p:nvSpPr>
        <p:spPr bwMode="auto">
          <a:xfrm>
            <a:off x="3643314" y="3211513"/>
            <a:ext cx="2981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mymax([1,2,3])</a:t>
            </a:r>
          </a:p>
        </p:txBody>
      </p:sp>
      <p:sp>
        <p:nvSpPr>
          <p:cNvPr id="14341" name="Text Box 3"/>
          <p:cNvSpPr txBox="1">
            <a:spLocks noChangeArrowheads="1"/>
          </p:cNvSpPr>
          <p:nvPr/>
        </p:nvSpPr>
        <p:spPr bwMode="auto">
          <a:xfrm>
            <a:off x="6483350" y="3211513"/>
            <a:ext cx="2979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mymax([1,2,3])</a:t>
            </a:r>
          </a:p>
        </p:txBody>
      </p:sp>
      <p:sp>
        <p:nvSpPr>
          <p:cNvPr id="14342" name="Text Box 3"/>
          <p:cNvSpPr txBox="1">
            <a:spLocks noChangeArrowheads="1"/>
          </p:cNvSpPr>
          <p:nvPr/>
        </p:nvSpPr>
        <p:spPr bwMode="auto">
          <a:xfrm>
            <a:off x="2030414" y="3829050"/>
            <a:ext cx="2981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mymax([2,3])</a:t>
            </a:r>
          </a:p>
        </p:txBody>
      </p:sp>
      <p:sp>
        <p:nvSpPr>
          <p:cNvPr id="14343" name="Text Box 3"/>
          <p:cNvSpPr txBox="1">
            <a:spLocks noChangeArrowheads="1"/>
          </p:cNvSpPr>
          <p:nvPr/>
        </p:nvSpPr>
        <p:spPr bwMode="auto">
          <a:xfrm>
            <a:off x="4197350" y="3829050"/>
            <a:ext cx="2979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mymax([2,3])</a:t>
            </a:r>
          </a:p>
        </p:txBody>
      </p:sp>
      <p:sp>
        <p:nvSpPr>
          <p:cNvPr id="14344" name="Text Box 3"/>
          <p:cNvSpPr txBox="1">
            <a:spLocks noChangeArrowheads="1"/>
          </p:cNvSpPr>
          <p:nvPr/>
        </p:nvSpPr>
        <p:spPr bwMode="auto">
          <a:xfrm>
            <a:off x="6065839" y="3836988"/>
            <a:ext cx="2981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mymax([2,3])</a:t>
            </a:r>
          </a:p>
        </p:txBody>
      </p:sp>
      <p:sp>
        <p:nvSpPr>
          <p:cNvPr id="14345" name="Text Box 3"/>
          <p:cNvSpPr txBox="1">
            <a:spLocks noChangeArrowheads="1"/>
          </p:cNvSpPr>
          <p:nvPr/>
        </p:nvSpPr>
        <p:spPr bwMode="auto">
          <a:xfrm>
            <a:off x="8266114" y="3836988"/>
            <a:ext cx="2981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mymax([2,3])</a:t>
            </a:r>
          </a:p>
        </p:txBody>
      </p:sp>
      <p:sp>
        <p:nvSpPr>
          <p:cNvPr id="14346" name="Text Box 3"/>
          <p:cNvSpPr txBox="1">
            <a:spLocks noChangeArrowheads="1"/>
          </p:cNvSpPr>
          <p:nvPr/>
        </p:nvSpPr>
        <p:spPr bwMode="auto">
          <a:xfrm>
            <a:off x="1444626" y="45910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47" name="Text Box 3"/>
          <p:cNvSpPr txBox="1">
            <a:spLocks noChangeArrowheads="1"/>
          </p:cNvSpPr>
          <p:nvPr/>
        </p:nvSpPr>
        <p:spPr bwMode="auto">
          <a:xfrm>
            <a:off x="2568576" y="45910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48" name="Text Box 3"/>
          <p:cNvSpPr txBox="1">
            <a:spLocks noChangeArrowheads="1"/>
          </p:cNvSpPr>
          <p:nvPr/>
        </p:nvSpPr>
        <p:spPr bwMode="auto">
          <a:xfrm>
            <a:off x="3690939" y="45910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49" name="Text Box 3"/>
          <p:cNvSpPr txBox="1">
            <a:spLocks noChangeArrowheads="1"/>
          </p:cNvSpPr>
          <p:nvPr/>
        </p:nvSpPr>
        <p:spPr bwMode="auto">
          <a:xfrm>
            <a:off x="4814889" y="45910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50" name="Text Box 3"/>
          <p:cNvSpPr txBox="1">
            <a:spLocks noChangeArrowheads="1"/>
          </p:cNvSpPr>
          <p:nvPr/>
        </p:nvSpPr>
        <p:spPr bwMode="auto">
          <a:xfrm>
            <a:off x="5961064" y="45656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51" name="Text Box 3"/>
          <p:cNvSpPr txBox="1">
            <a:spLocks noChangeArrowheads="1"/>
          </p:cNvSpPr>
          <p:nvPr/>
        </p:nvSpPr>
        <p:spPr bwMode="auto">
          <a:xfrm>
            <a:off x="7083426" y="45656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52" name="Text Box 3"/>
          <p:cNvSpPr txBox="1">
            <a:spLocks noChangeArrowheads="1"/>
          </p:cNvSpPr>
          <p:nvPr/>
        </p:nvSpPr>
        <p:spPr bwMode="auto">
          <a:xfrm>
            <a:off x="9315451" y="45656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sp>
        <p:nvSpPr>
          <p:cNvPr id="14353" name="Text Box 3"/>
          <p:cNvSpPr txBox="1">
            <a:spLocks noChangeArrowheads="1"/>
          </p:cNvSpPr>
          <p:nvPr/>
        </p:nvSpPr>
        <p:spPr bwMode="auto">
          <a:xfrm>
            <a:off x="8177214" y="4565651"/>
            <a:ext cx="29813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None/>
            </a:pPr>
            <a:r>
              <a:rPr lang="en-US" altLang="en-US" sz="1400">
                <a:solidFill>
                  <a:srgbClr val="000000"/>
                </a:solidFill>
                <a:latin typeface="Lucida Console" pitchFamily="49" charset="0"/>
                <a:ea typeface="MS PGothic" pitchFamily="34" charset="-128"/>
              </a:rPr>
              <a:t> mymax([3])</a:t>
            </a:r>
          </a:p>
        </p:txBody>
      </p:sp>
      <p:cxnSp>
        <p:nvCxnSpPr>
          <p:cNvPr id="14354" name="Straight Connector 2"/>
          <p:cNvCxnSpPr>
            <a:cxnSpLocks noChangeShapeType="1"/>
          </p:cNvCxnSpPr>
          <p:nvPr/>
        </p:nvCxnSpPr>
        <p:spPr bwMode="auto">
          <a:xfrm flipH="1">
            <a:off x="4814888" y="2994025"/>
            <a:ext cx="620712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5" name="Straight Connector 4"/>
          <p:cNvCxnSpPr>
            <a:cxnSpLocks noChangeShapeType="1"/>
          </p:cNvCxnSpPr>
          <p:nvPr/>
        </p:nvCxnSpPr>
        <p:spPr bwMode="auto">
          <a:xfrm>
            <a:off x="6672263" y="2994025"/>
            <a:ext cx="639762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6" name="Straight Connector 24"/>
          <p:cNvCxnSpPr>
            <a:cxnSpLocks noChangeShapeType="1"/>
          </p:cNvCxnSpPr>
          <p:nvPr/>
        </p:nvCxnSpPr>
        <p:spPr bwMode="auto">
          <a:xfrm flipH="1">
            <a:off x="3386138" y="3594100"/>
            <a:ext cx="622300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7" name="Straight Connector 25"/>
          <p:cNvCxnSpPr>
            <a:cxnSpLocks noChangeShapeType="1"/>
          </p:cNvCxnSpPr>
          <p:nvPr/>
        </p:nvCxnSpPr>
        <p:spPr bwMode="auto">
          <a:xfrm>
            <a:off x="4410075" y="3594100"/>
            <a:ext cx="641350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8" name="Straight Connector 26"/>
          <p:cNvCxnSpPr>
            <a:cxnSpLocks noChangeShapeType="1"/>
          </p:cNvCxnSpPr>
          <p:nvPr/>
        </p:nvCxnSpPr>
        <p:spPr bwMode="auto">
          <a:xfrm flipH="1">
            <a:off x="7092951" y="3594100"/>
            <a:ext cx="620713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59" name="Straight Connector 27"/>
          <p:cNvCxnSpPr>
            <a:cxnSpLocks noChangeShapeType="1"/>
          </p:cNvCxnSpPr>
          <p:nvPr/>
        </p:nvCxnSpPr>
        <p:spPr bwMode="auto">
          <a:xfrm>
            <a:off x="8116888" y="3594100"/>
            <a:ext cx="639762" cy="2174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0" name="Straight Connector 28"/>
          <p:cNvCxnSpPr>
            <a:cxnSpLocks noChangeShapeType="1"/>
          </p:cNvCxnSpPr>
          <p:nvPr/>
        </p:nvCxnSpPr>
        <p:spPr bwMode="auto">
          <a:xfrm flipH="1">
            <a:off x="2081213" y="4205288"/>
            <a:ext cx="311150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1" name="Straight Connector 29"/>
          <p:cNvCxnSpPr>
            <a:cxnSpLocks noChangeShapeType="1"/>
          </p:cNvCxnSpPr>
          <p:nvPr/>
        </p:nvCxnSpPr>
        <p:spPr bwMode="auto">
          <a:xfrm>
            <a:off x="2794001" y="4205288"/>
            <a:ext cx="460375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2" name="Straight Connector 34"/>
          <p:cNvCxnSpPr>
            <a:cxnSpLocks noChangeShapeType="1"/>
          </p:cNvCxnSpPr>
          <p:nvPr/>
        </p:nvCxnSpPr>
        <p:spPr bwMode="auto">
          <a:xfrm flipH="1">
            <a:off x="4262438" y="4205288"/>
            <a:ext cx="311150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3" name="Straight Connector 35"/>
          <p:cNvCxnSpPr>
            <a:cxnSpLocks noChangeShapeType="1"/>
          </p:cNvCxnSpPr>
          <p:nvPr/>
        </p:nvCxnSpPr>
        <p:spPr bwMode="auto">
          <a:xfrm>
            <a:off x="4976814" y="4205288"/>
            <a:ext cx="458787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4" name="Straight Connector 38"/>
          <p:cNvCxnSpPr>
            <a:cxnSpLocks noChangeShapeType="1"/>
          </p:cNvCxnSpPr>
          <p:nvPr/>
        </p:nvCxnSpPr>
        <p:spPr bwMode="auto">
          <a:xfrm flipH="1">
            <a:off x="6508750" y="4205288"/>
            <a:ext cx="311150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5" name="Straight Connector 39"/>
          <p:cNvCxnSpPr>
            <a:cxnSpLocks noChangeShapeType="1"/>
          </p:cNvCxnSpPr>
          <p:nvPr/>
        </p:nvCxnSpPr>
        <p:spPr bwMode="auto">
          <a:xfrm>
            <a:off x="7221539" y="4205288"/>
            <a:ext cx="460375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6" name="Straight Connector 40"/>
          <p:cNvCxnSpPr>
            <a:cxnSpLocks noChangeShapeType="1"/>
          </p:cNvCxnSpPr>
          <p:nvPr/>
        </p:nvCxnSpPr>
        <p:spPr bwMode="auto">
          <a:xfrm flipH="1">
            <a:off x="8818563" y="4205288"/>
            <a:ext cx="311150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367" name="Straight Connector 41"/>
          <p:cNvCxnSpPr>
            <a:cxnSpLocks noChangeShapeType="1"/>
          </p:cNvCxnSpPr>
          <p:nvPr/>
        </p:nvCxnSpPr>
        <p:spPr bwMode="auto">
          <a:xfrm>
            <a:off x="9531351" y="4205288"/>
            <a:ext cx="460375" cy="3603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368" name="TextBox 30"/>
          <p:cNvSpPr txBox="1">
            <a:spLocks noChangeArrowheads="1"/>
          </p:cNvSpPr>
          <p:nvPr/>
        </p:nvSpPr>
        <p:spPr bwMode="auto">
          <a:xfrm>
            <a:off x="2230439" y="5224887"/>
            <a:ext cx="5202237" cy="84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number of calls for a list of length 4 = 15</a:t>
            </a:r>
          </a:p>
          <a:p>
            <a:pPr eaLnBrk="1" fontAlgn="base" hangingPunct="1"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number of calls for a list of length n = </a:t>
            </a:r>
          </a:p>
        </p:txBody>
      </p:sp>
      <p:sp>
        <p:nvSpPr>
          <p:cNvPr id="14369" name="TextBox 31"/>
          <p:cNvSpPr txBox="1">
            <a:spLocks noChangeArrowheads="1"/>
          </p:cNvSpPr>
          <p:nvPr/>
        </p:nvSpPr>
        <p:spPr bwMode="auto">
          <a:xfrm>
            <a:off x="1500903" y="5649652"/>
            <a:ext cx="8773567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FF0000"/>
                </a:solidFill>
              </a:rPr>
              <a:t>2</a:t>
            </a:r>
            <a:r>
              <a:rPr lang="en-US" altLang="en-US" baseline="30000" dirty="0">
                <a:solidFill>
                  <a:srgbClr val="FF0000"/>
                </a:solidFill>
              </a:rPr>
              <a:t>n</a:t>
            </a:r>
            <a:r>
              <a:rPr lang="en-US" altLang="en-US" dirty="0">
                <a:solidFill>
                  <a:srgbClr val="FF0000"/>
                </a:solidFill>
              </a:rPr>
              <a:t> – 1</a:t>
            </a:r>
            <a:r>
              <a:rPr lang="en-US" altLang="en-US" dirty="0">
                <a:solidFill>
                  <a:srgbClr val="000000"/>
                </a:solidFill>
              </a:rPr>
              <a:t>    </a:t>
            </a: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 gets big fast!!!</a:t>
            </a:r>
          </a:p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    increase length by one =&gt; twice as many calls,  </a:t>
            </a:r>
            <a:r>
              <a:rPr lang="en-US" altLang="en-US" i="1" dirty="0">
                <a:solidFill>
                  <a:srgbClr val="000000"/>
                </a:solidFill>
                <a:sym typeface="Wingdings" pitchFamily="2" charset="2"/>
              </a:rPr>
              <a:t>exponential </a:t>
            </a:r>
            <a:r>
              <a:rPr lang="en-US" altLang="en-US" dirty="0">
                <a:solidFill>
                  <a:srgbClr val="000000"/>
                </a:solidFill>
                <a:sym typeface="Wingdings" pitchFamily="2" charset="2"/>
              </a:rPr>
              <a:t>growth</a:t>
            </a:r>
            <a:endParaRPr lang="en-US" altLang="en-US" dirty="0">
              <a:solidFill>
                <a:srgbClr val="000000"/>
              </a:solidFill>
            </a:endParaRPr>
          </a:p>
        </p:txBody>
      </p:sp>
      <p:sp>
        <p:nvSpPr>
          <p:cNvPr id="14370" name="Rounded Rectangle 4"/>
          <p:cNvSpPr>
            <a:spLocks noChangeArrowheads="1"/>
          </p:cNvSpPr>
          <p:nvPr/>
        </p:nvSpPr>
        <p:spPr bwMode="auto">
          <a:xfrm>
            <a:off x="4583113" y="12700"/>
            <a:ext cx="5988050" cy="2374900"/>
          </a:xfrm>
          <a:prstGeom prst="roundRect">
            <a:avLst>
              <a:gd name="adj" fmla="val 16667"/>
            </a:avLst>
          </a:prstGeom>
          <a:solidFill>
            <a:srgbClr val="FFFFE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14371" name="Rectangle 3"/>
          <p:cNvSpPr>
            <a:spLocks noChangeArrowheads="1"/>
          </p:cNvSpPr>
          <p:nvPr/>
        </p:nvSpPr>
        <p:spPr bwMode="auto">
          <a:xfrm>
            <a:off x="4583113" y="79376"/>
            <a:ext cx="59880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</a:t>
            </a:r>
            <a:r>
              <a:rPr lang="en-US" altLang="en-US" sz="1800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(values):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    if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len(values) == 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values[0]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:</a:t>
            </a:r>
            <a:b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</a:b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values[0] &gt; </a:t>
            </a:r>
            <a:r>
              <a:rPr lang="en-US" altLang="en-US" sz="1800">
                <a:solidFill>
                  <a:srgbClr val="0000FF"/>
                </a:solidFill>
                <a:latin typeface="Lucida Console" pitchFamily="49" charset="0"/>
              </a:rPr>
              <a:t>mymax(values[1:])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    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values[0]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else: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           </a:t>
            </a:r>
            <a:r>
              <a:rPr lang="en-US" altLang="en-US" sz="18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1800">
                <a:solidFill>
                  <a:srgbClr val="000000"/>
                </a:solidFill>
                <a:latin typeface="Lucida Console" pitchFamily="49" charset="0"/>
              </a:rPr>
              <a:t> </a:t>
            </a:r>
            <a:r>
              <a:rPr lang="en-US" altLang="en-US" sz="1800">
                <a:solidFill>
                  <a:srgbClr val="0000FF"/>
                </a:solidFill>
                <a:latin typeface="Lucida Console" pitchFamily="49" charset="0"/>
              </a:rPr>
              <a:t>mymax(values[1:])</a:t>
            </a:r>
            <a:endParaRPr lang="en-US" altLang="en-US" sz="1500" b="1">
              <a:solidFill>
                <a:srgbClr val="000000"/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33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Efficient solutions are desirable</a:t>
            </a:r>
            <a:endParaRPr lang="en-US" altLang="en-US" dirty="0"/>
          </a:p>
        </p:txBody>
      </p:sp>
      <p:sp>
        <p:nvSpPr>
          <p:cNvPr id="15363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Here the first solution made a linear number of calls for an input of length (n), whereas the second made an exponential number calls to itself for an input of length (n)</a:t>
            </a:r>
          </a:p>
          <a:p>
            <a:pPr marL="0" indent="0">
              <a:buNone/>
            </a:pPr>
            <a:r>
              <a:rPr lang="en-US" altLang="en-US" dirty="0"/>
              <a:t>Last week we created a fac function using n=n(n-1)! As the recursive step,</a:t>
            </a:r>
          </a:p>
          <a:p>
            <a:pPr marL="0" indent="0">
              <a:buNone/>
            </a:pPr>
            <a:r>
              <a:rPr lang="en-US" altLang="en-US" dirty="0" err="1"/>
              <a:t>b^n</a:t>
            </a:r>
            <a:r>
              <a:rPr lang="en-US" altLang="en-US" dirty="0"/>
              <a:t> can be defined similarly, i.e.,</a:t>
            </a:r>
          </a:p>
          <a:p>
            <a:pPr marL="911225" lvl="3" indent="0">
              <a:buNone/>
            </a:pPr>
            <a:endParaRPr lang="en-US" altLang="en-US" dirty="0"/>
          </a:p>
          <a:p>
            <a:pPr marL="911225" lvl="3" indent="0">
              <a:buNone/>
            </a:pPr>
            <a:r>
              <a:rPr lang="en-US" altLang="en-US" dirty="0" err="1"/>
              <a:t>b^n</a:t>
            </a:r>
            <a:r>
              <a:rPr lang="en-US" altLang="en-US" dirty="0"/>
              <a:t> = b(b^(n-1))</a:t>
            </a:r>
          </a:p>
          <a:p>
            <a:pPr marL="0" indent="0">
              <a:buNone/>
            </a:pPr>
            <a:r>
              <a:rPr lang="en-US" altLang="en-US" dirty="0"/>
              <a:t>as it’s recursive step.  Here’s an alternate approach. </a:t>
            </a:r>
          </a:p>
          <a:p>
            <a:pPr marL="911225" lvl="3" indent="0">
              <a:buNone/>
            </a:pPr>
            <a:endParaRPr lang="en-US" altLang="en-US" dirty="0"/>
          </a:p>
          <a:p>
            <a:pPr marL="911225" lvl="3" indent="0">
              <a:buNone/>
            </a:pPr>
            <a:r>
              <a:rPr lang="en-US" altLang="en-US" dirty="0" err="1"/>
              <a:t>b^n</a:t>
            </a:r>
            <a:r>
              <a:rPr lang="en-US" altLang="en-US" dirty="0"/>
              <a:t> = [b^(n/2)]^2, if n even</a:t>
            </a:r>
          </a:p>
          <a:p>
            <a:pPr marL="911225" lvl="3" indent="0">
              <a:buNone/>
            </a:pPr>
            <a:r>
              <a:rPr lang="en-US" altLang="en-US" dirty="0" err="1"/>
              <a:t>b^n</a:t>
            </a:r>
            <a:r>
              <a:rPr lang="en-US" altLang="en-US" dirty="0"/>
              <a:t> = b*b^(n-1), if n odd</a:t>
            </a:r>
          </a:p>
          <a:p>
            <a:pPr marL="0" indent="0">
              <a:buNone/>
            </a:pPr>
            <a:r>
              <a:rPr lang="en-US" altLang="en-US" dirty="0"/>
              <a:t>Breakout: Code each, which one is more efficient? Why?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7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Helvetica" pitchFamily="34" charset="0"/>
              </a:rPr>
              <a:t>Recursion</a:t>
            </a:r>
            <a:endParaRPr lang="en-US" altLang="en-US" sz="2000" i="1" dirty="0">
              <a:latin typeface="Helvetica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9DE4DA-AE73-0648-91DF-B17E9AFBB17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 Narrow" pitchFamily="34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 Narrow" pitchFamily="34" charset="0"/>
              <a:ea typeface="+mn-ea"/>
              <a:cs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2626D7-DE9B-544A-88DC-1BCD4AA5A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235" y="2528477"/>
            <a:ext cx="4277530" cy="25673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154D82-333C-5745-BDE5-B67B3FFAD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006" y="1535149"/>
            <a:ext cx="2844800" cy="43170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48B992-1CBB-9C41-A2B5-A22358779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194" y="1535149"/>
            <a:ext cx="2817019" cy="431708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445E11-F1AA-8A46-9F9A-727559D9D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2035" y="894172"/>
            <a:ext cx="7794171" cy="550260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Great fun in visual art.  Known as the </a:t>
            </a:r>
            <a:r>
              <a:rPr lang="en-US" dirty="0" err="1">
                <a:hlinkClick r:id="rId6"/>
              </a:rPr>
              <a:t>Droste</a:t>
            </a:r>
            <a:r>
              <a:rPr lang="en-US" dirty="0"/>
              <a:t> effect.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 Also possible in software. Provides elegant solutions, but generally not so good for your computer.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35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Helvetica" pitchFamily="34" charset="0"/>
              </a:rPr>
              <a:t>Recursively Finding the Largest Element in a List</a:t>
            </a:r>
            <a:endParaRPr lang="en-US" altLang="en-US" sz="200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949325"/>
            <a:ext cx="8726487" cy="5614988"/>
          </a:xfrm>
        </p:spPr>
        <p:txBody>
          <a:bodyPr/>
          <a:lstStyle/>
          <a:p>
            <a:pPr marL="400050" eaLnBrk="1" hangingPunct="1">
              <a:defRPr/>
            </a:pPr>
            <a:r>
              <a:rPr lang="en-US" altLang="en-US" sz="2000" dirty="0" err="1">
                <a:latin typeface="Lucida Console" panose="020B0609040504020204" pitchFamily="49" charset="0"/>
              </a:rPr>
              <a:t>mymax</a:t>
            </a:r>
            <a:r>
              <a:rPr lang="en-US" altLang="en-US" sz="2000" dirty="0">
                <a:latin typeface="Lucida Console" panose="020B0609040504020204" pitchFamily="49" charset="0"/>
              </a:rPr>
              <a:t>(values)</a:t>
            </a:r>
            <a:r>
              <a:rPr lang="en-US" altLang="en-US" dirty="0"/>
              <a:t> </a:t>
            </a:r>
          </a:p>
          <a:p>
            <a:pPr marL="800100" lvl="1" eaLnBrk="1" hangingPunct="1">
              <a:defRPr/>
            </a:pPr>
            <a:r>
              <a:rPr lang="en-US" altLang="en-US" dirty="0"/>
              <a:t>input:  a </a:t>
            </a:r>
            <a:r>
              <a:rPr lang="en-US" altLang="en-US" i="1" dirty="0"/>
              <a:t>non-empty</a:t>
            </a:r>
            <a:r>
              <a:rPr lang="en-US" altLang="en-US" dirty="0"/>
              <a:t> list of numbers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800100" lvl="1" eaLnBrk="1" hangingPunct="1">
              <a:defRPr/>
            </a:pPr>
            <a:r>
              <a:rPr lang="en-US" altLang="en-US" dirty="0"/>
              <a:t>returns:  the largest element in the list</a:t>
            </a:r>
            <a:endParaRPr lang="en-US" altLang="en-US" sz="2000" dirty="0">
              <a:latin typeface="Lucida Console" panose="020B0609040504020204" pitchFamily="49" charset="0"/>
            </a:endParaRPr>
          </a:p>
          <a:p>
            <a:pPr marL="400050" eaLnBrk="1" hangingPunct="1">
              <a:defRPr/>
            </a:pPr>
            <a:r>
              <a:rPr lang="en-US" altLang="en-US" dirty="0"/>
              <a:t>examples:</a:t>
            </a:r>
          </a:p>
          <a:p>
            <a:pPr marL="914400" lvl="2" indent="-342900" eaLnBrk="1" hangingPunct="1">
              <a:spcBef>
                <a:spcPts val="1000"/>
              </a:spcBef>
              <a:defRPr/>
            </a:pPr>
            <a:r>
              <a:rPr lang="en-US" altLang="en-US" sz="2000" dirty="0"/>
              <a:t>&gt;&gt;&gt; </a:t>
            </a:r>
            <a:r>
              <a:rPr lang="en-US" altLang="en-US" sz="2000" dirty="0" err="1"/>
              <a:t>mymax</a:t>
            </a:r>
            <a:r>
              <a:rPr lang="en-US" altLang="en-US" sz="2000" dirty="0"/>
              <a:t>([5, 8, </a:t>
            </a:r>
            <a:r>
              <a:rPr lang="en-US" altLang="en-US" sz="2000" b="1" dirty="0">
                <a:solidFill>
                  <a:srgbClr val="FF0000"/>
                </a:solidFill>
              </a:rPr>
              <a:t>10</a:t>
            </a:r>
            <a:r>
              <a:rPr lang="en-US" altLang="en-US" sz="2000" dirty="0"/>
              <a:t>, 2])</a:t>
            </a:r>
          </a:p>
          <a:p>
            <a:pPr marL="914400" lvl="2" indent="-342900" eaLnBrk="1" hangingPunct="1">
              <a:spcBef>
                <a:spcPts val="0"/>
              </a:spcBef>
              <a:defRPr/>
            </a:pPr>
            <a:r>
              <a:rPr lang="en-US" altLang="en-US" sz="2000" dirty="0">
                <a:solidFill>
                  <a:srgbClr val="0000FF"/>
                </a:solidFill>
              </a:rPr>
              <a:t>10</a:t>
            </a:r>
          </a:p>
          <a:p>
            <a:pPr marL="914400" lvl="2" indent="-342900" eaLnBrk="1" hangingPunct="1">
              <a:spcBef>
                <a:spcPts val="1000"/>
              </a:spcBef>
              <a:defRPr/>
            </a:pPr>
            <a:r>
              <a:rPr lang="en-US" altLang="en-US" sz="2000" dirty="0"/>
              <a:t>&gt;&gt;&gt; </a:t>
            </a:r>
            <a:r>
              <a:rPr lang="en-US" altLang="en-US" sz="2000" dirty="0" err="1"/>
              <a:t>mymax</a:t>
            </a:r>
            <a:r>
              <a:rPr lang="en-US" altLang="en-US" sz="2000" dirty="0"/>
              <a:t>([</a:t>
            </a:r>
            <a:r>
              <a:rPr lang="en-US" altLang="en-US" sz="2000" b="1" dirty="0">
                <a:solidFill>
                  <a:srgbClr val="FF0000"/>
                </a:solidFill>
              </a:rPr>
              <a:t>30</a:t>
            </a:r>
            <a:r>
              <a:rPr lang="en-US" altLang="en-US" sz="2000" dirty="0"/>
              <a:t>, 2, 18])</a:t>
            </a:r>
          </a:p>
          <a:p>
            <a:pPr marL="914400" lvl="2" indent="-342900" eaLnBrk="1" hangingPunct="1">
              <a:spcBef>
                <a:spcPts val="0"/>
              </a:spcBef>
              <a:defRPr/>
            </a:pPr>
            <a:r>
              <a:rPr lang="en-US" altLang="en-US" sz="2000" dirty="0">
                <a:solidFill>
                  <a:srgbClr val="0000FF"/>
                </a:solidFill>
              </a:rPr>
              <a:t>30</a:t>
            </a:r>
          </a:p>
          <a:p>
            <a:pPr marL="914400" lvl="2" indent="-342900" eaLnBrk="1" hangingPunct="1">
              <a:spcBef>
                <a:spcPts val="0"/>
              </a:spcBef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dirty="0"/>
          </a:p>
          <a:p>
            <a:pPr marL="0" indent="0" eaLnBrk="1" hangingPunct="1">
              <a:spcBef>
                <a:spcPts val="525"/>
              </a:spcBef>
              <a:buNone/>
              <a:defRPr/>
            </a:pP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70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790700" y="76200"/>
            <a:ext cx="8629650" cy="914400"/>
          </a:xfrm>
        </p:spPr>
        <p:txBody>
          <a:bodyPr/>
          <a:lstStyle/>
          <a:p>
            <a:pPr eaLnBrk="1" hangingPunct="1"/>
            <a:r>
              <a:rPr lang="en-US" altLang="en-US">
                <a:latin typeface="Helvetica" pitchFamily="34" charset="0"/>
              </a:rPr>
              <a:t>Design Questions for  </a:t>
            </a:r>
            <a:r>
              <a:rPr lang="en-US" altLang="en-US">
                <a:latin typeface="Lucida Console" pitchFamily="49" charset="0"/>
              </a:rPr>
              <a:t>mymax()</a:t>
            </a:r>
            <a:endParaRPr lang="en-US" altLang="en-US" sz="2000">
              <a:latin typeface="Lucida Console" pitchFamily="49" charset="0"/>
            </a:endParaRP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908050"/>
            <a:ext cx="8694737" cy="5614988"/>
          </a:xfrm>
        </p:spPr>
        <p:txBody>
          <a:bodyPr/>
          <a:lstStyle/>
          <a:p>
            <a:pPr marL="457200" lvl="1" indent="0" eaLnBrk="1" hangingPunct="1">
              <a:buNone/>
              <a:defRPr/>
            </a:pPr>
            <a:r>
              <a:rPr lang="en-US" altLang="en-US" dirty="0"/>
              <a:t>	     When can I determine the largest element in a list </a:t>
            </a:r>
            <a:br>
              <a:rPr lang="en-US" altLang="en-US" i="1" dirty="0"/>
            </a:br>
            <a:r>
              <a:rPr lang="en-US" altLang="en-US" dirty="0"/>
              <a:t> 	     without needing to look at a smaller list?</a:t>
            </a:r>
          </a:p>
          <a:p>
            <a:pPr marL="457200" lvl="1" indent="0" eaLnBrk="1" hangingPunct="1">
              <a:spcBef>
                <a:spcPts val="3000"/>
              </a:spcBef>
              <a:buNone/>
              <a:defRPr/>
            </a:pPr>
            <a:r>
              <a:rPr lang="en-US" altLang="en-US" dirty="0">
                <a:solidFill>
                  <a:schemeClr val="bg2"/>
                </a:solidFill>
              </a:rPr>
              <a:t>	     </a:t>
            </a:r>
            <a:r>
              <a:rPr lang="en-US" altLang="en-US" dirty="0"/>
              <a:t>How could I use the largest element in a smaller list</a:t>
            </a:r>
            <a:r>
              <a:rPr lang="en-US" altLang="en-US" b="1" dirty="0"/>
              <a:t> </a:t>
            </a:r>
            <a:br>
              <a:rPr lang="en-US" altLang="en-US" b="1" dirty="0"/>
            </a:br>
            <a:r>
              <a:rPr lang="en-US" altLang="en-US" b="1" dirty="0"/>
              <a:t>           </a:t>
            </a:r>
            <a:r>
              <a:rPr lang="en-US" altLang="en-US" dirty="0"/>
              <a:t>to determine the largest element in the entire list?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	</a:t>
            </a:r>
            <a:endParaRPr lang="en-US" altLang="en-US" sz="1000" dirty="0"/>
          </a:p>
          <a:p>
            <a:pPr marL="57150" indent="0" eaLnBrk="1" hangingPunct="1">
              <a:spcBef>
                <a:spcPts val="0"/>
              </a:spcBef>
              <a:buNone/>
              <a:defRPr/>
            </a:pPr>
            <a:r>
              <a:rPr lang="en-US" altLang="en-US" sz="2000" dirty="0">
                <a:latin typeface="Lucida Console" panose="020B0609040504020204" pitchFamily="49" charset="0"/>
              </a:rPr>
              <a:t> list1 = [30, 2, 18]          list2 = [5, 12, 25, 2]    </a:t>
            </a:r>
          </a:p>
          <a:p>
            <a:pPr marL="457200" lvl="1" indent="0" eaLnBrk="1" hangingPunct="1">
              <a:buNone/>
              <a:defRPr/>
            </a:pPr>
            <a:endParaRPr lang="en-US" altLang="en-US" sz="3600" dirty="0">
              <a:latin typeface="Lucida Console" panose="020B0609040504020204" pitchFamily="49" charset="0"/>
            </a:endParaRPr>
          </a:p>
          <a:p>
            <a:pPr marL="57150" indent="0" eaLnBrk="1" hangingPunct="1">
              <a:spcBef>
                <a:spcPts val="3000"/>
              </a:spcBef>
              <a:buNone/>
              <a:defRPr/>
            </a:pPr>
            <a:endParaRPr lang="en-US" altLang="en-US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  <a:defRPr/>
            </a:pPr>
            <a:endParaRPr lang="en-US" altLang="en-US" sz="2000" dirty="0"/>
          </a:p>
        </p:txBody>
      </p:sp>
      <p:sp>
        <p:nvSpPr>
          <p:cNvPr id="5124" name="TextBox 1"/>
          <p:cNvSpPr txBox="1">
            <a:spLocks noChangeArrowheads="1"/>
          </p:cNvSpPr>
          <p:nvPr/>
        </p:nvSpPr>
        <p:spPr bwMode="auto">
          <a:xfrm>
            <a:off x="1814513" y="922338"/>
            <a:ext cx="1390650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(base case)</a:t>
            </a:r>
            <a:endParaRPr lang="en-US" altLang="en-US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125" name="Rectangle 3"/>
          <p:cNvSpPr>
            <a:spLocks noChangeArrowheads="1"/>
          </p:cNvSpPr>
          <p:nvPr/>
        </p:nvSpPr>
        <p:spPr bwMode="auto">
          <a:xfrm>
            <a:off x="1874838" y="1928813"/>
            <a:ext cx="126206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(recursive </a:t>
            </a:r>
            <a:br>
              <a:rPr lang="en-US" altLang="en-US">
                <a:solidFill>
                  <a:srgbClr val="808080"/>
                </a:solidFill>
                <a:latin typeface="Arial Narrow" pitchFamily="34" charset="0"/>
              </a:rPr>
            </a:b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    case)</a:t>
            </a:r>
            <a:endParaRPr lang="en-US" altLang="en-US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126" name="TextBox 15"/>
          <p:cNvSpPr txBox="1">
            <a:spLocks noChangeArrowheads="1"/>
          </p:cNvSpPr>
          <p:nvPr/>
        </p:nvSpPr>
        <p:spPr bwMode="auto">
          <a:xfrm>
            <a:off x="1927226" y="3943351"/>
            <a:ext cx="4310063" cy="96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ts val="1000"/>
              </a:spcBef>
              <a:spcAft>
                <a:spcPct val="0"/>
              </a:spcAft>
              <a:buNone/>
            </a:pPr>
            <a:r>
              <a:rPr lang="en-US" altLang="en-US" sz="2000" i="1">
                <a:solidFill>
                  <a:srgbClr val="000000"/>
                </a:solidFill>
              </a:rPr>
              <a:t>	          largest element = </a:t>
            </a: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18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</a:p>
          <a:p>
            <a:pPr eaLnBrk="1" fontAlgn="base" hangingPunct="1">
              <a:spcBef>
                <a:spcPts val="2000"/>
              </a:spcBef>
              <a:spcAft>
                <a:spcPct val="0"/>
              </a:spcAft>
              <a:buNone/>
            </a:pP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  mymax(list1)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  <a:r>
              <a:rPr lang="en-US" altLang="en-US" sz="2000">
                <a:solidFill>
                  <a:srgbClr val="000000"/>
                </a:solidFill>
                <a:sym typeface="Wingdings" pitchFamily="2" charset="2"/>
              </a:rPr>
              <a:t> </a:t>
            </a:r>
            <a:r>
              <a:rPr lang="en-US" altLang="en-US" sz="2000" i="1">
                <a:solidFill>
                  <a:srgbClr val="000000"/>
                </a:solidFill>
                <a:sym typeface="Wingdings" pitchFamily="2" charset="2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Lucida Console" pitchFamily="49" charset="0"/>
                <a:sym typeface="Wingdings" pitchFamily="2" charset="2"/>
              </a:rPr>
              <a:t>??</a:t>
            </a:r>
            <a:endParaRPr lang="en-US" altLang="en-US" sz="2000" b="1">
              <a:solidFill>
                <a:srgbClr val="0000FF"/>
              </a:solidFill>
              <a:latin typeface="Lucida Console" pitchFamily="49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213225" y="3295651"/>
            <a:ext cx="763588" cy="415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algn="ctr" defTabSz="447675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endParaRPr lang="en-US" sz="20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8439150" y="3295651"/>
            <a:ext cx="1409700" cy="415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algn="ctr" defTabSz="447675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endParaRPr lang="en-US" sz="20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5129" name="Left Brace 1"/>
          <p:cNvSpPr>
            <a:spLocks/>
          </p:cNvSpPr>
          <p:nvPr/>
        </p:nvSpPr>
        <p:spPr bwMode="auto">
          <a:xfrm rot="-5400000">
            <a:off x="4495007" y="3461544"/>
            <a:ext cx="200025" cy="763588"/>
          </a:xfrm>
          <a:prstGeom prst="leftBrace">
            <a:avLst>
              <a:gd name="adj1" fmla="val 33261"/>
              <a:gd name="adj2" fmla="val 4875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None/>
            </a:pP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5130" name="TextBox 12"/>
          <p:cNvSpPr txBox="1">
            <a:spLocks noChangeArrowheads="1"/>
          </p:cNvSpPr>
          <p:nvPr/>
        </p:nvSpPr>
        <p:spPr bwMode="auto">
          <a:xfrm>
            <a:off x="6326188" y="3943351"/>
            <a:ext cx="4310062" cy="96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ts val="1000"/>
              </a:spcBef>
              <a:spcAft>
                <a:spcPct val="0"/>
              </a:spcAft>
              <a:buNone/>
            </a:pPr>
            <a:r>
              <a:rPr lang="en-US" altLang="en-US" sz="2000" i="1">
                <a:solidFill>
                  <a:srgbClr val="000000"/>
                </a:solidFill>
              </a:rPr>
              <a:t>	          largest element = </a:t>
            </a: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10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</a:p>
          <a:p>
            <a:pPr eaLnBrk="1" fontAlgn="base" hangingPunct="1">
              <a:spcBef>
                <a:spcPts val="2000"/>
              </a:spcBef>
              <a:spcAft>
                <a:spcPct val="0"/>
              </a:spcAft>
              <a:buNone/>
            </a:pP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  mymax(list2)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  <a:r>
              <a:rPr lang="en-US" altLang="en-US" sz="2000">
                <a:solidFill>
                  <a:srgbClr val="000000"/>
                </a:solidFill>
                <a:sym typeface="Wingdings" pitchFamily="2" charset="2"/>
              </a:rPr>
              <a:t> </a:t>
            </a:r>
            <a:r>
              <a:rPr lang="en-US" altLang="en-US" sz="2000" i="1">
                <a:solidFill>
                  <a:srgbClr val="000000"/>
                </a:solidFill>
                <a:sym typeface="Wingdings" pitchFamily="2" charset="2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Lucida Console" pitchFamily="49" charset="0"/>
                <a:sym typeface="Wingdings" pitchFamily="2" charset="2"/>
              </a:rPr>
              <a:t>??</a:t>
            </a:r>
            <a:endParaRPr lang="en-US" altLang="en-US" sz="2000" b="1">
              <a:solidFill>
                <a:srgbClr val="000000"/>
              </a:solidFill>
              <a:latin typeface="Lucida Console" pitchFamily="49" charset="0"/>
            </a:endParaRPr>
          </a:p>
        </p:txBody>
      </p:sp>
      <p:sp>
        <p:nvSpPr>
          <p:cNvPr id="5131" name="Left Brace 16"/>
          <p:cNvSpPr>
            <a:spLocks/>
          </p:cNvSpPr>
          <p:nvPr/>
        </p:nvSpPr>
        <p:spPr bwMode="auto">
          <a:xfrm rot="-5400000">
            <a:off x="9067801" y="3162301"/>
            <a:ext cx="200025" cy="1362075"/>
          </a:xfrm>
          <a:prstGeom prst="leftBrace">
            <a:avLst>
              <a:gd name="adj1" fmla="val 33228"/>
              <a:gd name="adj2" fmla="val 4875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None/>
            </a:pP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44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790700" y="76200"/>
            <a:ext cx="8629650" cy="914400"/>
          </a:xfrm>
        </p:spPr>
        <p:txBody>
          <a:bodyPr/>
          <a:lstStyle/>
          <a:p>
            <a:pPr eaLnBrk="1" hangingPunct="1"/>
            <a:r>
              <a:rPr lang="en-US" altLang="en-US">
                <a:latin typeface="Helvetica" pitchFamily="34" charset="0"/>
              </a:rPr>
              <a:t>Design Questions for  </a:t>
            </a:r>
            <a:r>
              <a:rPr lang="en-US" altLang="en-US">
                <a:latin typeface="Lucida Console" pitchFamily="49" charset="0"/>
              </a:rPr>
              <a:t>mymax()</a:t>
            </a:r>
            <a:endParaRPr lang="en-US" altLang="en-US" sz="2000">
              <a:latin typeface="Lucida Console" pitchFamily="49" charset="0"/>
            </a:endParaRP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908050"/>
            <a:ext cx="8694737" cy="5614988"/>
          </a:xfrm>
        </p:spPr>
        <p:txBody>
          <a:bodyPr/>
          <a:lstStyle/>
          <a:p>
            <a:pPr marL="457200" lvl="1" indent="0" eaLnBrk="1" hangingPunct="1">
              <a:buNone/>
              <a:defRPr/>
            </a:pPr>
            <a:r>
              <a:rPr lang="en-US" altLang="en-US" dirty="0"/>
              <a:t>	     When can I determine the largest element in a list </a:t>
            </a:r>
            <a:br>
              <a:rPr lang="en-US" altLang="en-US" i="1" dirty="0"/>
            </a:br>
            <a:r>
              <a:rPr lang="en-US" altLang="en-US" dirty="0"/>
              <a:t> 	     without needing to look at a smaller list?</a:t>
            </a:r>
          </a:p>
          <a:p>
            <a:pPr marL="457200" lvl="1" indent="0" eaLnBrk="1" hangingPunct="1">
              <a:spcBef>
                <a:spcPts val="3000"/>
              </a:spcBef>
              <a:buNone/>
              <a:defRPr/>
            </a:pPr>
            <a:r>
              <a:rPr lang="en-US" altLang="en-US" dirty="0">
                <a:solidFill>
                  <a:schemeClr val="bg2"/>
                </a:solidFill>
              </a:rPr>
              <a:t>	     </a:t>
            </a:r>
            <a:r>
              <a:rPr lang="en-US" altLang="en-US" dirty="0"/>
              <a:t>How could I use the largest element in a smaller list</a:t>
            </a:r>
            <a:r>
              <a:rPr lang="en-US" altLang="en-US" b="1" dirty="0"/>
              <a:t> </a:t>
            </a:r>
            <a:br>
              <a:rPr lang="en-US" altLang="en-US" b="1" dirty="0"/>
            </a:br>
            <a:r>
              <a:rPr lang="en-US" altLang="en-US" b="1" dirty="0"/>
              <a:t>           </a:t>
            </a:r>
            <a:r>
              <a:rPr lang="en-US" altLang="en-US" dirty="0"/>
              <a:t>to determine the largest element in the entire list?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	</a:t>
            </a:r>
            <a:endParaRPr lang="en-US" altLang="en-US" sz="1000" dirty="0"/>
          </a:p>
          <a:p>
            <a:pPr marL="57150" indent="0" eaLnBrk="1" hangingPunct="1">
              <a:spcBef>
                <a:spcPts val="0"/>
              </a:spcBef>
              <a:buNone/>
              <a:defRPr/>
            </a:pPr>
            <a:r>
              <a:rPr lang="en-US" altLang="en-US" sz="2000" dirty="0">
                <a:latin typeface="Lucida Console" panose="020B0609040504020204" pitchFamily="49" charset="0"/>
              </a:rPr>
              <a:t> list1 = [30, 2, 18]          list2 = [5, 12, 25, 2]    </a:t>
            </a:r>
          </a:p>
          <a:p>
            <a:pPr marL="457200" lvl="1" indent="0" eaLnBrk="1" hangingPunct="1">
              <a:buNone/>
              <a:defRPr/>
            </a:pPr>
            <a:endParaRPr lang="en-US" altLang="en-US" sz="3600" dirty="0">
              <a:latin typeface="Lucida Console" panose="020B0609040504020204" pitchFamily="49" charset="0"/>
            </a:endParaRPr>
          </a:p>
          <a:p>
            <a:pPr marL="57150" indent="0" eaLnBrk="1" hangingPunct="1">
              <a:spcBef>
                <a:spcPts val="3000"/>
              </a:spcBef>
              <a:buNone/>
              <a:defRPr/>
            </a:pPr>
            <a:endParaRPr lang="en-US" altLang="en-US" dirty="0"/>
          </a:p>
          <a:p>
            <a:pPr marL="457200" indent="-400050" eaLnBrk="1" hangingPunct="1">
              <a:buNone/>
              <a:defRPr/>
            </a:pPr>
            <a:r>
              <a:rPr lang="en-US" altLang="en-US" dirty="0"/>
              <a:t>1.	compare the first element to largest element in the rest of the list</a:t>
            </a:r>
          </a:p>
          <a:p>
            <a:pPr marL="457200" indent="-400050" eaLnBrk="1" hangingPunct="1">
              <a:spcBef>
                <a:spcPts val="0"/>
              </a:spcBef>
              <a:buNone/>
              <a:defRPr/>
            </a:pPr>
            <a:r>
              <a:rPr lang="en-US" altLang="en-US" dirty="0"/>
              <a:t>2.	return the larger of the two</a:t>
            </a:r>
          </a:p>
          <a:p>
            <a:pPr marL="57150" indent="0" eaLnBrk="1" hangingPunct="1">
              <a:spcBef>
                <a:spcPts val="1000"/>
              </a:spcBef>
              <a:buNone/>
              <a:defRPr/>
            </a:pPr>
            <a:r>
              <a:rPr lang="en-US" altLang="en-US" b="1" i="1" dirty="0"/>
              <a:t>         Let the recursive call handle the rest of the list!</a:t>
            </a:r>
            <a:br>
              <a:rPr lang="en-US" altLang="en-US" b="1" i="1" dirty="0"/>
            </a:br>
            <a:endParaRPr lang="en-US" altLang="en-US" b="1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  <a:defRPr/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  <a:defRPr/>
            </a:pPr>
            <a:endParaRPr lang="en-US" altLang="en-US" sz="2000" dirty="0"/>
          </a:p>
        </p:txBody>
      </p:sp>
      <p:sp>
        <p:nvSpPr>
          <p:cNvPr id="7172" name="TextBox 1"/>
          <p:cNvSpPr txBox="1">
            <a:spLocks noChangeArrowheads="1"/>
          </p:cNvSpPr>
          <p:nvPr/>
        </p:nvSpPr>
        <p:spPr bwMode="auto">
          <a:xfrm>
            <a:off x="1814513" y="922338"/>
            <a:ext cx="1390650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(base case)</a:t>
            </a:r>
            <a:endParaRPr lang="en-US" altLang="en-US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7173" name="Rectangle 3"/>
          <p:cNvSpPr>
            <a:spLocks noChangeArrowheads="1"/>
          </p:cNvSpPr>
          <p:nvPr/>
        </p:nvSpPr>
        <p:spPr bwMode="auto">
          <a:xfrm>
            <a:off x="1874838" y="1928813"/>
            <a:ext cx="126206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(recursive </a:t>
            </a:r>
            <a:br>
              <a:rPr lang="en-US" altLang="en-US">
                <a:solidFill>
                  <a:srgbClr val="808080"/>
                </a:solidFill>
                <a:latin typeface="Arial Narrow" pitchFamily="34" charset="0"/>
              </a:rPr>
            </a:br>
            <a:r>
              <a:rPr lang="en-US" altLang="en-US">
                <a:solidFill>
                  <a:srgbClr val="808080"/>
                </a:solidFill>
                <a:latin typeface="Arial Narrow" pitchFamily="34" charset="0"/>
              </a:rPr>
              <a:t>    case)</a:t>
            </a:r>
            <a:endParaRPr lang="en-US" altLang="en-US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7174" name="TextBox 15"/>
          <p:cNvSpPr txBox="1">
            <a:spLocks noChangeArrowheads="1"/>
          </p:cNvSpPr>
          <p:nvPr/>
        </p:nvSpPr>
        <p:spPr bwMode="auto">
          <a:xfrm>
            <a:off x="1927226" y="3943351"/>
            <a:ext cx="4310063" cy="96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ts val="1000"/>
              </a:spcBef>
              <a:spcAft>
                <a:spcPct val="0"/>
              </a:spcAft>
              <a:buNone/>
            </a:pPr>
            <a:r>
              <a:rPr lang="en-US" altLang="en-US" sz="2000" i="1">
                <a:solidFill>
                  <a:srgbClr val="000000"/>
                </a:solidFill>
              </a:rPr>
              <a:t>	          largest element = </a:t>
            </a: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18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</a:p>
          <a:p>
            <a:pPr eaLnBrk="1" fontAlgn="base" hangingPunct="1">
              <a:spcBef>
                <a:spcPts val="2000"/>
              </a:spcBef>
              <a:spcAft>
                <a:spcPct val="0"/>
              </a:spcAft>
              <a:buNone/>
            </a:pP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  mymax(list1)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  <a:r>
              <a:rPr lang="en-US" altLang="en-US" sz="2000">
                <a:solidFill>
                  <a:srgbClr val="000000"/>
                </a:solidFill>
                <a:sym typeface="Wingdings" pitchFamily="2" charset="2"/>
              </a:rPr>
              <a:t> </a:t>
            </a:r>
            <a:r>
              <a:rPr lang="en-US" altLang="en-US" sz="2000" i="1">
                <a:solidFill>
                  <a:srgbClr val="000000"/>
                </a:solidFill>
                <a:sym typeface="Wingdings" pitchFamily="2" charset="2"/>
              </a:rPr>
              <a:t> </a:t>
            </a:r>
            <a:r>
              <a:rPr lang="en-US" altLang="en-US" sz="2000" b="1">
                <a:solidFill>
                  <a:srgbClr val="0000FF"/>
                </a:solidFill>
                <a:latin typeface="Lucida Console" pitchFamily="49" charset="0"/>
              </a:rPr>
              <a:t>30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213225" y="3295651"/>
            <a:ext cx="763588" cy="415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algn="ctr" defTabSz="447675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endParaRPr lang="en-US" sz="20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8439150" y="3295651"/>
            <a:ext cx="1409700" cy="415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algn="ctr" defTabSz="447675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endParaRPr lang="en-US" sz="20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7177" name="Left Brace 1"/>
          <p:cNvSpPr>
            <a:spLocks/>
          </p:cNvSpPr>
          <p:nvPr/>
        </p:nvSpPr>
        <p:spPr bwMode="auto">
          <a:xfrm rot="-5400000">
            <a:off x="4495007" y="3461544"/>
            <a:ext cx="200025" cy="763588"/>
          </a:xfrm>
          <a:prstGeom prst="leftBrace">
            <a:avLst>
              <a:gd name="adj1" fmla="val 33261"/>
              <a:gd name="adj2" fmla="val 4875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None/>
            </a:pP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7178" name="TextBox 12"/>
          <p:cNvSpPr txBox="1">
            <a:spLocks noChangeArrowheads="1"/>
          </p:cNvSpPr>
          <p:nvPr/>
        </p:nvSpPr>
        <p:spPr bwMode="auto">
          <a:xfrm>
            <a:off x="6326188" y="3943351"/>
            <a:ext cx="4310062" cy="96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ts val="1000"/>
              </a:spcBef>
              <a:spcAft>
                <a:spcPct val="0"/>
              </a:spcAft>
              <a:buNone/>
            </a:pPr>
            <a:r>
              <a:rPr lang="en-US" altLang="en-US" sz="2000" i="1">
                <a:solidFill>
                  <a:srgbClr val="000000"/>
                </a:solidFill>
              </a:rPr>
              <a:t>	          largest element = </a:t>
            </a: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10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</a:p>
          <a:p>
            <a:pPr eaLnBrk="1" fontAlgn="base" hangingPunct="1">
              <a:spcBef>
                <a:spcPts val="2000"/>
              </a:spcBef>
              <a:spcAft>
                <a:spcPct val="0"/>
              </a:spcAft>
              <a:buNone/>
            </a:pPr>
            <a:r>
              <a:rPr lang="en-US" altLang="en-US" sz="2000">
                <a:solidFill>
                  <a:srgbClr val="000000"/>
                </a:solidFill>
                <a:latin typeface="Lucida Console" pitchFamily="49" charset="0"/>
              </a:rPr>
              <a:t>  mymax(list2)</a:t>
            </a:r>
            <a:r>
              <a:rPr lang="en-US" altLang="en-US" sz="2000" i="1">
                <a:solidFill>
                  <a:srgbClr val="000000"/>
                </a:solidFill>
              </a:rPr>
              <a:t> </a:t>
            </a:r>
            <a:r>
              <a:rPr lang="en-US" altLang="en-US" sz="2000">
                <a:solidFill>
                  <a:srgbClr val="000000"/>
                </a:solidFill>
                <a:sym typeface="Wingdings" pitchFamily="2" charset="2"/>
              </a:rPr>
              <a:t> </a:t>
            </a:r>
            <a:r>
              <a:rPr lang="en-US" altLang="en-US" sz="2000" i="1">
                <a:solidFill>
                  <a:srgbClr val="000000"/>
                </a:solidFill>
                <a:sym typeface="Wingdings" pitchFamily="2" charset="2"/>
              </a:rPr>
              <a:t> </a:t>
            </a:r>
            <a:r>
              <a:rPr lang="en-US" altLang="en-US" sz="2000" b="1">
                <a:solidFill>
                  <a:srgbClr val="0000FF"/>
                </a:solidFill>
                <a:latin typeface="Lucida Console" pitchFamily="49" charset="0"/>
                <a:sym typeface="Wingdings" pitchFamily="2" charset="2"/>
              </a:rPr>
              <a:t>1</a:t>
            </a:r>
            <a:r>
              <a:rPr lang="en-US" altLang="en-US" sz="2000" b="1">
                <a:solidFill>
                  <a:srgbClr val="0000FF"/>
                </a:solidFill>
                <a:latin typeface="Lucida Console" pitchFamily="49" charset="0"/>
              </a:rPr>
              <a:t>0</a:t>
            </a:r>
          </a:p>
        </p:txBody>
      </p:sp>
      <p:sp>
        <p:nvSpPr>
          <p:cNvPr id="7179" name="Left Brace 16"/>
          <p:cNvSpPr>
            <a:spLocks/>
          </p:cNvSpPr>
          <p:nvPr/>
        </p:nvSpPr>
        <p:spPr bwMode="auto">
          <a:xfrm rot="-5400000">
            <a:off x="9067801" y="3162301"/>
            <a:ext cx="200025" cy="1362075"/>
          </a:xfrm>
          <a:prstGeom prst="leftBrace">
            <a:avLst>
              <a:gd name="adj1" fmla="val 33228"/>
              <a:gd name="adj2" fmla="val 4875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None/>
            </a:pP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7180" name="TextBox 9"/>
          <p:cNvSpPr txBox="1">
            <a:spLocks noChangeArrowheads="1"/>
          </p:cNvSpPr>
          <p:nvPr/>
        </p:nvSpPr>
        <p:spPr bwMode="auto">
          <a:xfrm>
            <a:off x="8383589" y="1333500"/>
            <a:ext cx="224313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lnSpc>
                <a:spcPts val="19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>
                <a:solidFill>
                  <a:srgbClr val="0000FF"/>
                </a:solidFill>
              </a:rPr>
              <a:t>when there's only </a:t>
            </a:r>
            <a:br>
              <a:rPr lang="en-US" altLang="en-US" sz="2000">
                <a:solidFill>
                  <a:srgbClr val="0000FF"/>
                </a:solidFill>
              </a:rPr>
            </a:br>
            <a:r>
              <a:rPr lang="en-US" altLang="en-US" sz="2000">
                <a:solidFill>
                  <a:srgbClr val="0000FF"/>
                </a:solidFill>
              </a:rPr>
              <a:t>one element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93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Helvetica" pitchFamily="34" charset="0"/>
              </a:rPr>
              <a:t>Recursively Finding the Largest Element in a List</a:t>
            </a:r>
            <a:endParaRPr lang="en-US" altLang="en-US" sz="2000">
              <a:latin typeface="Lucida Console" pitchFamily="49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844550"/>
            <a:ext cx="8726487" cy="5614988"/>
          </a:xfrm>
        </p:spPr>
        <p:txBody>
          <a:bodyPr/>
          <a:lstStyle/>
          <a:p>
            <a:pPr>
              <a:spcBef>
                <a:spcPts val="1000"/>
              </a:spcBef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latin typeface="Lucida Console" pitchFamily="49" charset="0"/>
              </a:rPr>
              <a:t>(values):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""" returns the largest element in a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    input: values is a *non-empty* list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8000"/>
                </a:solidFill>
                <a:latin typeface="Lucida Console" pitchFamily="49" charset="0"/>
              </a:rPr>
              <a:t>    """</a:t>
            </a:r>
            <a:endParaRPr lang="en-US" altLang="en-US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800080"/>
                </a:solidFill>
                <a:latin typeface="Lucida Console" pitchFamily="49" charset="0"/>
              </a:rPr>
              <a:t>len</a:t>
            </a:r>
            <a:r>
              <a:rPr lang="en-US" altLang="en-US" dirty="0">
                <a:latin typeface="Lucida Console" pitchFamily="49" charset="0"/>
              </a:rPr>
              <a:t>(values) == 1: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      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# base case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dirty="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dirty="0">
                <a:latin typeface="Lucida Console" pitchFamily="49" charset="0"/>
              </a:rPr>
              <a:t>:                      </a:t>
            </a:r>
            <a:r>
              <a:rPr lang="en-US" altLang="en-US" dirty="0">
                <a:solidFill>
                  <a:srgbClr val="FF0000"/>
                </a:solidFill>
                <a:latin typeface="Lucida Console" pitchFamily="49" charset="0"/>
              </a:rPr>
              <a:t># recursive case</a:t>
            </a:r>
            <a:br>
              <a:rPr lang="en-US" altLang="en-US" dirty="0">
                <a:latin typeface="Lucida Console" pitchFamily="49" charset="0"/>
              </a:rPr>
            </a:br>
            <a:r>
              <a:rPr lang="en-US" altLang="en-US" dirty="0">
                <a:latin typeface="Lucida Console" pitchFamily="49" charset="0"/>
              </a:rPr>
              <a:t>      </a:t>
            </a:r>
            <a:r>
              <a:rPr lang="en-US" altLang="en-US" dirty="0" err="1">
                <a:latin typeface="Lucida Console" pitchFamily="49" charset="0"/>
              </a:rPr>
              <a:t>max_in_rest</a:t>
            </a:r>
            <a:r>
              <a:rPr lang="en-US" altLang="en-US" dirty="0">
                <a:latin typeface="Lucida Console" pitchFamily="49" charset="0"/>
              </a:rPr>
              <a:t> =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dirty="0">
                <a:latin typeface="Lucida Console" pitchFamily="49" charset="0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dirty="0">
                <a:latin typeface="Lucida Console" pitchFamily="49" charset="0"/>
              </a:rPr>
              <a:t> values[0] &gt; </a:t>
            </a:r>
            <a:r>
              <a:rPr lang="en-US" altLang="en-US" dirty="0" err="1">
                <a:latin typeface="Lucida Console" pitchFamily="49" charset="0"/>
              </a:rPr>
              <a:t>max_in_rest</a:t>
            </a:r>
            <a:r>
              <a:rPr lang="en-US" altLang="en-US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dirty="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dirty="0" err="1">
                <a:latin typeface="Lucida Console" pitchFamily="49" charset="0"/>
              </a:rPr>
              <a:t>max_in_rest</a:t>
            </a:r>
            <a:endParaRPr lang="en-US" altLang="en-US" dirty="0"/>
          </a:p>
          <a:p>
            <a:pPr marL="457200" lvl="1" indent="0" eaLnBrk="1" hangingPunct="1">
              <a:spcBef>
                <a:spcPts val="2000"/>
              </a:spcBef>
              <a:buNone/>
            </a:pPr>
            <a:r>
              <a:rPr lang="en-US" altLang="en-US" dirty="0">
                <a:solidFill>
                  <a:schemeClr val="bg2"/>
                </a:solidFill>
              </a:rPr>
              <a:t> </a:t>
            </a:r>
            <a:r>
              <a:rPr lang="en-US" altLang="en-US" dirty="0"/>
              <a:t>		</a:t>
            </a: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4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How many times will </a:t>
            </a:r>
            <a:r>
              <a:rPr lang="en-US" altLang="en-US">
                <a:latin typeface="Lucida Console" pitchFamily="49" charset="0"/>
              </a:rPr>
              <a:t>mymax()</a:t>
            </a:r>
            <a:r>
              <a:rPr lang="en-US" altLang="en-US"/>
              <a:t> be called?</a:t>
            </a:r>
            <a:endParaRPr lang="en-US" altLang="en-US" sz="2000">
              <a:latin typeface="Lucida Console" pitchFamily="49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844550"/>
            <a:ext cx="8726487" cy="5614988"/>
          </a:xfrm>
        </p:spPr>
        <p:txBody>
          <a:bodyPr/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>
                <a:latin typeface="Lucida Console" pitchFamily="49" charset="0"/>
              </a:rPr>
              <a:t> </a:t>
            </a:r>
            <a:r>
              <a:rPr lang="en-US" altLang="en-US" sz="2000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>
                <a:latin typeface="Lucida Console" pitchFamily="49" charset="0"/>
              </a:rPr>
              <a:t>(values):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latin typeface="Lucida Console" pitchFamily="49" charset="0"/>
              </a:rPr>
              <a:t>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>
                <a:latin typeface="Lucida Console" pitchFamily="49" charset="0"/>
              </a:rPr>
              <a:t> </a:t>
            </a:r>
            <a:r>
              <a:rPr lang="en-US" altLang="en-US" sz="2000">
                <a:solidFill>
                  <a:srgbClr val="800080"/>
                </a:solidFill>
                <a:latin typeface="Lucida Console" pitchFamily="49" charset="0"/>
              </a:rPr>
              <a:t>len</a:t>
            </a:r>
            <a:r>
              <a:rPr lang="en-US" altLang="en-US" sz="2000">
                <a:latin typeface="Lucida Console" pitchFamily="49" charset="0"/>
              </a:rPr>
              <a:t>(values) == 1:</a:t>
            </a: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      </a:t>
            </a:r>
            <a:r>
              <a:rPr lang="en-US" altLang="en-US" sz="2000">
                <a:solidFill>
                  <a:srgbClr val="FF0000"/>
                </a:solidFill>
                <a:latin typeface="Lucida Console" pitchFamily="49" charset="0"/>
              </a:rPr>
              <a:t># base case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latin typeface="Lucida Console" pitchFamily="49" charset="0"/>
              </a:rPr>
              <a:t>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>
                <a:latin typeface="Lucida Console" pitchFamily="49" charset="0"/>
              </a:rPr>
              <a:t>:                      </a:t>
            </a:r>
            <a:r>
              <a:rPr lang="en-US" altLang="en-US" sz="2000">
                <a:solidFill>
                  <a:srgbClr val="FF0000"/>
                </a:solidFill>
                <a:latin typeface="Lucida Console" pitchFamily="49" charset="0"/>
              </a:rPr>
              <a:t># recursive case</a:t>
            </a:r>
            <a:br>
              <a:rPr lang="en-US" altLang="en-US" sz="2000">
                <a:latin typeface="Lucida Console" pitchFamily="49" charset="0"/>
              </a:rPr>
            </a:br>
            <a:r>
              <a:rPr lang="en-US" altLang="en-US" sz="2000">
                <a:latin typeface="Lucida Console" pitchFamily="49" charset="0"/>
              </a:rPr>
              <a:t>      max_in_rest =</a:t>
            </a: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>
                <a:latin typeface="Lucida Console" pitchFamily="49" charset="0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latin typeface="Lucida Console" pitchFamily="49" charset="0"/>
              </a:rPr>
              <a:t>    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>
                <a:latin typeface="Lucida Console" pitchFamily="49" charset="0"/>
              </a:rPr>
              <a:t> values[0] &gt; max_in_rest: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200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>
                <a:latin typeface="Lucida Console" pitchFamily="49" charset="0"/>
              </a:rPr>
              <a:t>max_in_rest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00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800080"/>
                </a:solidFill>
                <a:latin typeface="Lucida Console" pitchFamily="49" charset="0"/>
              </a:rPr>
              <a:t>print</a:t>
            </a:r>
            <a:r>
              <a:rPr lang="en-US" altLang="en-US" sz="2000">
                <a:latin typeface="Lucida Console" pitchFamily="49" charset="0"/>
              </a:rPr>
              <a:t>(</a:t>
            </a:r>
            <a:r>
              <a:rPr lang="en-US" altLang="en-US" sz="2000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>
                <a:latin typeface="Lucida Console" pitchFamily="49" charset="0"/>
              </a:rPr>
              <a:t>([5, 30, 10, 8]))</a:t>
            </a:r>
            <a:endParaRPr lang="en-US" altLang="en-US" sz="2000"/>
          </a:p>
          <a:p>
            <a:pPr marL="457200" lvl="1" indent="0" eaLnBrk="1" hangingPunct="1">
              <a:spcBef>
                <a:spcPts val="2000"/>
              </a:spcBef>
              <a:buNone/>
            </a:pPr>
            <a:r>
              <a:rPr lang="en-US" altLang="en-US">
                <a:solidFill>
                  <a:schemeClr val="bg2"/>
                </a:solidFill>
              </a:rPr>
              <a:t> </a:t>
            </a:r>
            <a:r>
              <a:rPr lang="en-US" altLang="en-US"/>
              <a:t>		</a:t>
            </a:r>
            <a:endParaRPr lang="en-US" altLang="en-US" sz="200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/>
          </a:p>
        </p:txBody>
      </p:sp>
      <p:sp>
        <p:nvSpPr>
          <p:cNvPr id="10244" name="TPAnswers"/>
          <p:cNvSpPr txBox="1">
            <a:spLocks/>
          </p:cNvSpPr>
          <p:nvPr>
            <p:custDataLst>
              <p:tags r:id="rId1"/>
            </p:custDataLst>
          </p:nvPr>
        </p:nvSpPr>
        <p:spPr bwMode="auto">
          <a:xfrm>
            <a:off x="2025650" y="4310063"/>
            <a:ext cx="7545388" cy="267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514350" indent="-514350"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33425" indent="-276225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076325" indent="-161925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  <a:cs typeface="Courier New" pitchFamily="49" charset="0"/>
              </a:rPr>
              <a:t>1  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  <a:cs typeface="Courier New" pitchFamily="49" charset="0"/>
              </a:rPr>
              <a:t>3 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</a:rPr>
              <a:t>4</a:t>
            </a:r>
            <a:endParaRPr lang="en-US" altLang="en-US">
              <a:solidFill>
                <a:srgbClr val="000000"/>
              </a:solidFill>
              <a:latin typeface="Lucida Console" pitchFamily="49" charset="0"/>
              <a:cs typeface="Courier New" pitchFamily="49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</a:rPr>
              <a:t>5</a:t>
            </a:r>
            <a:endParaRPr lang="en-US" altLang="en-US" b="1">
              <a:solidFill>
                <a:srgbClr val="000000"/>
              </a:solidFill>
              <a:latin typeface="Lucida Console" pitchFamily="49" charset="0"/>
              <a:cs typeface="Courier New" pitchFamily="49" charset="0"/>
            </a:endParaRP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</a:rPr>
              <a:t>6</a:t>
            </a:r>
            <a:endParaRPr lang="en-US" altLang="en-US">
              <a:solidFill>
                <a:srgbClr val="000000"/>
              </a:solidFill>
              <a:latin typeface="Lucida Console" pitchFamily="49" charset="0"/>
              <a:cs typeface="Courier New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56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3" r="-3951"/>
          <a:stretch>
            <a:fillRect/>
          </a:stretch>
        </p:blipFill>
        <p:spPr bwMode="auto">
          <a:xfrm>
            <a:off x="1901825" y="1235075"/>
            <a:ext cx="8878888" cy="436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Visualizing Recursion </a:t>
            </a:r>
            <a:r>
              <a:rPr lang="en-US" altLang="en-US" sz="2400"/>
              <a:t>(</a:t>
            </a:r>
            <a:r>
              <a:rPr lang="en-US" altLang="en-US" sz="2400">
                <a:latin typeface="Lucida Console" pitchFamily="49" charset="0"/>
              </a:rPr>
              <a:t>pythontutor.com/visualize.html</a:t>
            </a:r>
            <a:r>
              <a:rPr lang="en-US" altLang="en-US" sz="2400"/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How many times will </a:t>
            </a:r>
            <a:r>
              <a:rPr lang="en-US" altLang="en-US">
                <a:latin typeface="Lucida Console" pitchFamily="49" charset="0"/>
              </a:rPr>
              <a:t>mymax()</a:t>
            </a:r>
            <a:r>
              <a:rPr lang="en-US" altLang="en-US"/>
              <a:t> be called?</a:t>
            </a:r>
            <a:endParaRPr lang="en-US" altLang="en-US" sz="2000">
              <a:latin typeface="Lucida Console" pitchFamily="49" charset="0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41514" y="844551"/>
            <a:ext cx="7374162" cy="2917444"/>
          </a:xfrm>
        </p:spPr>
        <p:txBody>
          <a:bodyPr/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solidFill>
                  <a:srgbClr val="FF6600"/>
                </a:solidFill>
                <a:latin typeface="Lucida Console" pitchFamily="49" charset="0"/>
              </a:rPr>
              <a:t>def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80"/>
                </a:solidFill>
                <a:latin typeface="Lucida Console" pitchFamily="49" charset="0"/>
              </a:rPr>
              <a:t>len</a:t>
            </a:r>
            <a:r>
              <a:rPr lang="en-US" altLang="en-US" sz="2000" dirty="0">
                <a:latin typeface="Lucida Console" pitchFamily="49" charset="0"/>
              </a:rPr>
              <a:t>(values) == 1: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      </a:t>
            </a:r>
            <a:r>
              <a:rPr lang="en-US" altLang="en-US" sz="2000" dirty="0">
                <a:solidFill>
                  <a:srgbClr val="FF0000"/>
                </a:solidFill>
                <a:latin typeface="Lucida Console" pitchFamily="49" charset="0"/>
              </a:rPr>
              <a:t># base case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 dirty="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                      </a:t>
            </a:r>
            <a:r>
              <a:rPr lang="en-US" altLang="en-US" sz="2000" dirty="0">
                <a:solidFill>
                  <a:srgbClr val="FF0000"/>
                </a:solidFill>
                <a:latin typeface="Lucida Console" pitchFamily="49" charset="0"/>
              </a:rPr>
              <a:t># recursive case</a:t>
            </a:r>
            <a:br>
              <a:rPr lang="en-US" altLang="en-US" sz="2000" dirty="0">
                <a:latin typeface="Lucida Console" pitchFamily="49" charset="0"/>
              </a:rPr>
            </a:br>
            <a:r>
              <a:rPr lang="en-US" altLang="en-US" sz="2000" dirty="0">
                <a:latin typeface="Lucida Console" pitchFamily="49" charset="0"/>
              </a:rPr>
              <a:t>      </a:t>
            </a:r>
            <a:r>
              <a:rPr lang="en-US" altLang="en-US" sz="2000" dirty="0" err="1">
                <a:latin typeface="Lucida Console" pitchFamily="49" charset="0"/>
              </a:rPr>
              <a:t>max_in_rest</a:t>
            </a:r>
            <a:r>
              <a:rPr lang="en-US" altLang="en-US" sz="2000" dirty="0">
                <a:latin typeface="Lucida Console" pitchFamily="49" charset="0"/>
              </a:rPr>
              <a:t> =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(values[1:])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Lucida Console" pitchFamily="49" charset="0"/>
              </a:rPr>
              <a:t>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if</a:t>
            </a:r>
            <a:r>
              <a:rPr lang="en-US" altLang="en-US" sz="2000" dirty="0">
                <a:latin typeface="Lucida Console" pitchFamily="49" charset="0"/>
              </a:rPr>
              <a:t> values[0] &gt; </a:t>
            </a:r>
            <a:r>
              <a:rPr lang="en-US" altLang="en-US" sz="2000" dirty="0" err="1">
                <a:latin typeface="Lucida Console" pitchFamily="49" charset="0"/>
              </a:rPr>
              <a:t>max_in_rest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 dirty="0">
                <a:latin typeface="Lucida Console" pitchFamily="49" charset="0"/>
              </a:rPr>
              <a:t>values[0]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else</a:t>
            </a:r>
            <a:r>
              <a:rPr lang="en-US" altLang="en-US" sz="2000" dirty="0">
                <a:latin typeface="Lucida Console" pitchFamily="49" charset="0"/>
              </a:rPr>
              <a:t>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           </a:t>
            </a:r>
            <a:r>
              <a:rPr lang="en-US" altLang="en-US" sz="2000" dirty="0">
                <a:solidFill>
                  <a:srgbClr val="FF6600"/>
                </a:solidFill>
                <a:latin typeface="Lucida Console" pitchFamily="49" charset="0"/>
              </a:rPr>
              <a:t>return</a:t>
            </a: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 </a:t>
            </a:r>
            <a:r>
              <a:rPr lang="en-US" altLang="en-US" sz="2000" dirty="0" err="1">
                <a:latin typeface="Lucida Console" pitchFamily="49" charset="0"/>
              </a:rPr>
              <a:t>max_in_rest</a:t>
            </a:r>
            <a:endParaRPr lang="en-US" altLang="en-US" sz="2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en-US" sz="1000" dirty="0">
              <a:latin typeface="Lucida Console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800080"/>
                </a:solidFill>
                <a:latin typeface="Lucida Console" pitchFamily="49" charset="0"/>
              </a:rPr>
              <a:t>print</a:t>
            </a:r>
            <a:r>
              <a:rPr lang="en-US" altLang="en-US" sz="2000" dirty="0">
                <a:latin typeface="Lucida Console" pitchFamily="49" charset="0"/>
              </a:rPr>
              <a:t>(</a:t>
            </a:r>
            <a:r>
              <a:rPr lang="en-US" altLang="en-US" sz="2000" dirty="0" err="1">
                <a:solidFill>
                  <a:srgbClr val="800000"/>
                </a:solidFill>
                <a:latin typeface="Lucida Console" pitchFamily="49" charset="0"/>
              </a:rPr>
              <a:t>mymax</a:t>
            </a:r>
            <a:r>
              <a:rPr lang="en-US" altLang="en-US" sz="2000" dirty="0">
                <a:latin typeface="Lucida Console" pitchFamily="49" charset="0"/>
              </a:rPr>
              <a:t>([5, 30, 10, 8]))</a:t>
            </a:r>
            <a:endParaRPr lang="en-US" altLang="en-US" sz="2000" dirty="0"/>
          </a:p>
          <a:p>
            <a:pPr marL="457200" lvl="1" indent="0" eaLnBrk="1" hangingPunct="1">
              <a:spcBef>
                <a:spcPts val="2000"/>
              </a:spcBef>
              <a:buNone/>
            </a:pPr>
            <a:r>
              <a:rPr lang="en-US" altLang="en-US" dirty="0">
                <a:solidFill>
                  <a:schemeClr val="bg2"/>
                </a:solidFill>
              </a:rPr>
              <a:t> </a:t>
            </a:r>
            <a:r>
              <a:rPr lang="en-US" altLang="en-US" dirty="0"/>
              <a:t>		</a:t>
            </a: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marL="466725" lvl="2" indent="0" eaLnBrk="1" hangingPunct="1">
              <a:spcBef>
                <a:spcPts val="525"/>
              </a:spcBef>
            </a:pPr>
            <a:endParaRPr lang="en-US" altLang="en-US" sz="2000" dirty="0"/>
          </a:p>
          <a:p>
            <a:pPr eaLnBrk="1" hangingPunct="1">
              <a:spcBef>
                <a:spcPts val="525"/>
              </a:spcBef>
              <a:buNone/>
            </a:pPr>
            <a:endParaRPr lang="en-US" altLang="en-US" sz="2000" dirty="0"/>
          </a:p>
        </p:txBody>
      </p:sp>
      <p:sp>
        <p:nvSpPr>
          <p:cNvPr id="11268" name="TPAnswers"/>
          <p:cNvSpPr txBox="1">
            <a:spLocks/>
          </p:cNvSpPr>
          <p:nvPr>
            <p:custDataLst>
              <p:tags r:id="rId1"/>
            </p:custDataLst>
          </p:nvPr>
        </p:nvSpPr>
        <p:spPr bwMode="auto">
          <a:xfrm>
            <a:off x="2025650" y="4310063"/>
            <a:ext cx="7545388" cy="267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514350" indent="-514350" defTabSz="447675" eaLnBrk="0" hangingPunct="0">
              <a:spcBef>
                <a:spcPts val="24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33425" indent="-276225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076325" indent="-161925" defTabSz="447675" eaLnBrk="0" hangingPunct="0">
              <a:spcBef>
                <a:spcPct val="20000"/>
              </a:spcBef>
              <a:defRPr sz="22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 defTabSz="447675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447675" eaLnBrk="0" hangingPunct="0">
              <a:spcBef>
                <a:spcPct val="20000"/>
              </a:spcBef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47675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  <a:cs typeface="Courier New" pitchFamily="49" charset="0"/>
              </a:rPr>
              <a:t>1  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  <a:cs typeface="Courier New" pitchFamily="49" charset="0"/>
              </a:rPr>
              <a:t>3 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 b="1">
                <a:solidFill>
                  <a:srgbClr val="0000FF"/>
                </a:solidFill>
                <a:latin typeface="Lucida Console" pitchFamily="49" charset="0"/>
              </a:rPr>
              <a:t>4</a:t>
            </a:r>
            <a:endParaRPr lang="en-US" altLang="en-US" b="1">
              <a:solidFill>
                <a:srgbClr val="0000FF"/>
              </a:solidFill>
              <a:latin typeface="Lucida Console" pitchFamily="49" charset="0"/>
              <a:cs typeface="Courier New" pitchFamily="49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</a:rPr>
              <a:t>5</a:t>
            </a:r>
            <a:endParaRPr lang="en-US" altLang="en-US" b="1">
              <a:solidFill>
                <a:srgbClr val="000000"/>
              </a:solidFill>
              <a:latin typeface="Lucida Console" pitchFamily="49" charset="0"/>
              <a:cs typeface="Courier New" pitchFamily="49" charset="0"/>
            </a:endParaRP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 typeface="Times New Roman" pitchFamily="18" charset="0"/>
              <a:buAutoNum type="alphaUcPeriod"/>
            </a:pPr>
            <a:r>
              <a:rPr lang="en-US" altLang="en-US" sz="2800">
                <a:solidFill>
                  <a:srgbClr val="000000"/>
                </a:solidFill>
              </a:rPr>
              <a:t>  </a:t>
            </a:r>
            <a:r>
              <a:rPr lang="en-US" altLang="en-US">
                <a:solidFill>
                  <a:srgbClr val="000000"/>
                </a:solidFill>
                <a:latin typeface="Lucida Console" pitchFamily="49" charset="0"/>
              </a:rPr>
              <a:t>6</a:t>
            </a:r>
            <a:endParaRPr lang="en-US" altLang="en-US">
              <a:solidFill>
                <a:srgbClr val="000000"/>
              </a:solidFill>
              <a:latin typeface="Lucida Console" pitchFamily="49" charset="0"/>
              <a:cs typeface="Courier New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EC54D5-572F-D349-BF47-66853CBA73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2316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ZEROBASED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ZEROBASED" val="False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Arial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lg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lg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4476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4476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8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2421</Words>
  <Application>Microsoft Macintosh PowerPoint</Application>
  <PresentationFormat>Widescreen</PresentationFormat>
  <Paragraphs>338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Arial Narrow</vt:lpstr>
      <vt:lpstr>Calibri</vt:lpstr>
      <vt:lpstr>Helvetica</vt:lpstr>
      <vt:lpstr>Lucida Console</vt:lpstr>
      <vt:lpstr>Lucida Grande</vt:lpstr>
      <vt:lpstr>Times New Roman</vt:lpstr>
      <vt:lpstr>Wingdings</vt:lpstr>
      <vt:lpstr>Default Design</vt:lpstr>
      <vt:lpstr>1_Default Design</vt:lpstr>
      <vt:lpstr>Recursion II</vt:lpstr>
      <vt:lpstr>Recursion</vt:lpstr>
      <vt:lpstr>Recursively Finding the Largest Element in a List</vt:lpstr>
      <vt:lpstr>Design Questions for  mymax()</vt:lpstr>
      <vt:lpstr>Design Questions for  mymax()</vt:lpstr>
      <vt:lpstr>Recursively Finding the Largest Element in a List</vt:lpstr>
      <vt:lpstr>How many times will mymax() be called?</vt:lpstr>
      <vt:lpstr>Visualizing Recursion (pythontutor.com/visualize.html)</vt:lpstr>
      <vt:lpstr>How many times will mymax() be called?</vt:lpstr>
      <vt:lpstr>PowerPoint Presentation</vt:lpstr>
      <vt:lpstr>What's wrong (if anything) with this alternative?</vt:lpstr>
      <vt:lpstr>PowerPoint Presentation</vt:lpstr>
      <vt:lpstr>PowerPoint Presentation</vt:lpstr>
      <vt:lpstr>PowerPoint Presentation</vt:lpstr>
      <vt:lpstr>What's wrong (if anything) with this alternative?</vt:lpstr>
      <vt:lpstr>PowerPoint Presentation</vt:lpstr>
      <vt:lpstr>PowerPoint Presentation</vt:lpstr>
      <vt:lpstr>Efficient solutions are desirable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Recursion</dc:title>
  <dc:creator>Dan Potter</dc:creator>
  <cp:lastModifiedBy>Dan Potter</cp:lastModifiedBy>
  <cp:revision>6</cp:revision>
  <dcterms:created xsi:type="dcterms:W3CDTF">2020-09-22T16:13:30Z</dcterms:created>
  <dcterms:modified xsi:type="dcterms:W3CDTF">2020-09-23T01:54:52Z</dcterms:modified>
</cp:coreProperties>
</file>

<file path=docProps/thumbnail.jpeg>
</file>